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2" r:id="rId1"/>
  </p:sldMasterIdLst>
  <p:notesMasterIdLst>
    <p:notesMasterId r:id="rId41"/>
  </p:notesMasterIdLst>
  <p:handoutMasterIdLst>
    <p:handoutMasterId r:id="rId42"/>
  </p:handoutMasterIdLst>
  <p:sldIdLst>
    <p:sldId id="4162" r:id="rId2"/>
    <p:sldId id="4199" r:id="rId3"/>
    <p:sldId id="4195" r:id="rId4"/>
    <p:sldId id="4196" r:id="rId5"/>
    <p:sldId id="4198" r:id="rId6"/>
    <p:sldId id="4174" r:id="rId7"/>
    <p:sldId id="4185" r:id="rId8"/>
    <p:sldId id="4192" r:id="rId9"/>
    <p:sldId id="4186" r:id="rId10"/>
    <p:sldId id="4173" r:id="rId11"/>
    <p:sldId id="4194" r:id="rId12"/>
    <p:sldId id="4175" r:id="rId13"/>
    <p:sldId id="4176" r:id="rId14"/>
    <p:sldId id="4183" r:id="rId15"/>
    <p:sldId id="4184" r:id="rId16"/>
    <p:sldId id="4177" r:id="rId17"/>
    <p:sldId id="4189" r:id="rId18"/>
    <p:sldId id="4191" r:id="rId19"/>
    <p:sldId id="4193" r:id="rId20"/>
    <p:sldId id="4137" r:id="rId21"/>
    <p:sldId id="4138" r:id="rId22"/>
    <p:sldId id="4163" r:id="rId23"/>
    <p:sldId id="4165" r:id="rId24"/>
    <p:sldId id="4140" r:id="rId25"/>
    <p:sldId id="4161" r:id="rId26"/>
    <p:sldId id="4166" r:id="rId27"/>
    <p:sldId id="4167" r:id="rId28"/>
    <p:sldId id="4164" r:id="rId29"/>
    <p:sldId id="4169" r:id="rId30"/>
    <p:sldId id="4187" r:id="rId31"/>
    <p:sldId id="4179" r:id="rId32"/>
    <p:sldId id="4181" r:id="rId33"/>
    <p:sldId id="4178" r:id="rId34"/>
    <p:sldId id="4168" r:id="rId35"/>
    <p:sldId id="4171" r:id="rId36"/>
    <p:sldId id="4170" r:id="rId37"/>
    <p:sldId id="4172" r:id="rId38"/>
    <p:sldId id="4180" r:id="rId39"/>
    <p:sldId id="4188" r:id="rId40"/>
  </p:sldIdLst>
  <p:sldSz cx="24377650" cy="13716000"/>
  <p:notesSz cx="6858000" cy="9144000"/>
  <p:defaultTextStyle>
    <a:defPPr>
      <a:defRPr lang="en-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9F5A"/>
    <a:srgbClr val="F3F0EE"/>
    <a:srgbClr val="73ADC1"/>
    <a:srgbClr val="9AC8D7"/>
    <a:srgbClr val="9AC9D9"/>
    <a:srgbClr val="F5F6F5"/>
    <a:srgbClr val="000000"/>
    <a:srgbClr val="F2A654"/>
    <a:srgbClr val="E4C9B3"/>
    <a:srgbClr val="C1D3D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3" autoAdjust="0"/>
    <p:restoredTop sz="95986" autoAdjust="0"/>
  </p:normalViewPr>
  <p:slideViewPr>
    <p:cSldViewPr snapToGrid="0" snapToObjects="1">
      <p:cViewPr varScale="1">
        <p:scale>
          <a:sx n="56" d="100"/>
          <a:sy n="56" d="100"/>
        </p:scale>
        <p:origin x="480" y="96"/>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82" d="100"/>
        <a:sy n="182" d="100"/>
      </p:scale>
      <p:origin x="0" y="0"/>
    </p:cViewPr>
  </p:sorterViewPr>
  <p:notesViewPr>
    <p:cSldViewPr snapToGrid="0" snapToObjects="1" showGuides="1">
      <p:cViewPr varScale="1">
        <p:scale>
          <a:sx n="88" d="100"/>
          <a:sy n="88" d="100"/>
        </p:scale>
        <p:origin x="2664"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A8CC17-646F-73E1-7D24-4E2487F3123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V" dirty="0">
              <a:latin typeface="Montserrat" panose="00000500000000000000" pitchFamily="2" charset="0"/>
            </a:endParaRPr>
          </a:p>
        </p:txBody>
      </p:sp>
      <p:sp>
        <p:nvSpPr>
          <p:cNvPr id="3" name="Date Placeholder 2">
            <a:extLst>
              <a:ext uri="{FF2B5EF4-FFF2-40B4-BE49-F238E27FC236}">
                <a16:creationId xmlns:a16="http://schemas.microsoft.com/office/drawing/2014/main" id="{B64D9A24-F6B2-C20A-53C4-52C0140066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D17C2F-A953-DE46-83E0-C29BD32C63DD}" type="datetimeFigureOut">
              <a:rPr lang="en-SV" smtClean="0">
                <a:latin typeface="Montserrat" panose="00000500000000000000" pitchFamily="2" charset="0"/>
              </a:rPr>
              <a:t>10/20/2023</a:t>
            </a:fld>
            <a:endParaRPr lang="en-SV" dirty="0">
              <a:latin typeface="Montserrat" panose="00000500000000000000" pitchFamily="2" charset="0"/>
            </a:endParaRPr>
          </a:p>
        </p:txBody>
      </p:sp>
      <p:sp>
        <p:nvSpPr>
          <p:cNvPr id="4" name="Footer Placeholder 3">
            <a:extLst>
              <a:ext uri="{FF2B5EF4-FFF2-40B4-BE49-F238E27FC236}">
                <a16:creationId xmlns:a16="http://schemas.microsoft.com/office/drawing/2014/main" id="{CE34B987-4CB2-6A39-1F93-1C18EF635C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SV" dirty="0">
              <a:latin typeface="Montserrat" panose="00000500000000000000" pitchFamily="2" charset="0"/>
            </a:endParaRPr>
          </a:p>
        </p:txBody>
      </p:sp>
      <p:sp>
        <p:nvSpPr>
          <p:cNvPr id="5" name="Slide Number Placeholder 4">
            <a:extLst>
              <a:ext uri="{FF2B5EF4-FFF2-40B4-BE49-F238E27FC236}">
                <a16:creationId xmlns:a16="http://schemas.microsoft.com/office/drawing/2014/main" id="{01522519-FF0E-8FA1-65AF-D3B28188C9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AF3924-7150-BC47-B5C8-C73D8660BDAF}" type="slidenum">
              <a:rPr lang="en-SV" smtClean="0">
                <a:latin typeface="Montserrat" panose="00000500000000000000" pitchFamily="2" charset="0"/>
              </a:rPr>
              <a:t>‹#›</a:t>
            </a:fld>
            <a:endParaRPr lang="en-SV" dirty="0">
              <a:latin typeface="Montserrat" panose="00000500000000000000" pitchFamily="2" charset="0"/>
            </a:endParaRPr>
          </a:p>
        </p:txBody>
      </p:sp>
    </p:spTree>
    <p:extLst>
      <p:ext uri="{BB962C8B-B14F-4D97-AF65-F5344CB8AC3E}">
        <p14:creationId xmlns:p14="http://schemas.microsoft.com/office/powerpoint/2010/main" val="62857605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Montserrat" panose="00000500000000000000" pitchFamily="2"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Montserrat" panose="00000500000000000000" pitchFamily="2" charset="0"/>
              </a:defRPr>
            </a:lvl1pPr>
          </a:lstStyle>
          <a:p>
            <a:fld id="{EFC10EE1-B198-C942-8235-326C972CBB30}" type="datetimeFigureOut">
              <a:rPr lang="en-US" smtClean="0"/>
              <a:pPr/>
              <a:t>10/20/2023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Montserrat" panose="00000500000000000000"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Montserrat" panose="00000500000000000000" pitchFamily="2"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Montserrat" panose="00000500000000000000" pitchFamily="2" charset="0"/>
        <a:ea typeface="+mn-ea"/>
        <a:cs typeface="+mn-cs"/>
      </a:defRPr>
    </a:lvl1pPr>
    <a:lvl2pPr marL="914217" algn="l" defTabSz="914217" rtl="0" eaLnBrk="1" latinLnBrk="0" hangingPunct="1">
      <a:defRPr sz="2400" b="0" i="0" kern="1200">
        <a:solidFill>
          <a:schemeClr val="tx1"/>
        </a:solidFill>
        <a:latin typeface="Montserrat" panose="00000500000000000000" pitchFamily="2" charset="0"/>
        <a:ea typeface="+mn-ea"/>
        <a:cs typeface="+mn-cs"/>
      </a:defRPr>
    </a:lvl2pPr>
    <a:lvl3pPr marL="1828434" algn="l" defTabSz="914217" rtl="0" eaLnBrk="1" latinLnBrk="0" hangingPunct="1">
      <a:defRPr sz="2400" b="0" i="0" kern="1200">
        <a:solidFill>
          <a:schemeClr val="tx1"/>
        </a:solidFill>
        <a:latin typeface="Montserrat" panose="00000500000000000000" pitchFamily="2" charset="0"/>
        <a:ea typeface="+mn-ea"/>
        <a:cs typeface="+mn-cs"/>
      </a:defRPr>
    </a:lvl3pPr>
    <a:lvl4pPr marL="2742651" algn="l" defTabSz="914217" rtl="0" eaLnBrk="1" latinLnBrk="0" hangingPunct="1">
      <a:defRPr sz="2400" b="0" i="0" kern="1200">
        <a:solidFill>
          <a:schemeClr val="tx1"/>
        </a:solidFill>
        <a:latin typeface="Montserrat" panose="00000500000000000000" pitchFamily="2" charset="0"/>
        <a:ea typeface="+mn-ea"/>
        <a:cs typeface="+mn-cs"/>
      </a:defRPr>
    </a:lvl4pPr>
    <a:lvl5pPr marL="3656868" algn="l" defTabSz="914217" rtl="0" eaLnBrk="1" latinLnBrk="0" hangingPunct="1">
      <a:defRPr sz="2400" b="0" i="0" kern="1200">
        <a:solidFill>
          <a:schemeClr val="tx1"/>
        </a:solidFill>
        <a:latin typeface="Montserrat" panose="00000500000000000000" pitchFamily="2"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92937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Graphic 49">
            <a:extLst>
              <a:ext uri="{FF2B5EF4-FFF2-40B4-BE49-F238E27FC236}">
                <a16:creationId xmlns:a16="http://schemas.microsoft.com/office/drawing/2014/main" id="{3A334943-76B2-0020-B978-54182689F8EE}"/>
              </a:ext>
            </a:extLst>
          </p:cNvPr>
          <p:cNvSpPr/>
          <p:nvPr userDrawn="1"/>
        </p:nvSpPr>
        <p:spPr>
          <a:xfrm>
            <a:off x="12208737" y="0"/>
            <a:ext cx="12168914" cy="13716000"/>
          </a:xfrm>
          <a:custGeom>
            <a:avLst/>
            <a:gdLst>
              <a:gd name="connsiteX0" fmla="*/ 6084458 w 6084457"/>
              <a:gd name="connsiteY0" fmla="*/ 0 h 6858000"/>
              <a:gd name="connsiteX1" fmla="*/ 1034 w 6084457"/>
              <a:gd name="connsiteY1" fmla="*/ 0 h 6858000"/>
              <a:gd name="connsiteX2" fmla="*/ 2863050 w 6084457"/>
              <a:gd name="connsiteY2" fmla="*/ 3714750 h 6858000"/>
              <a:gd name="connsiteX3" fmla="*/ 5364915 w 6084457"/>
              <a:gd name="connsiteY3" fmla="*/ 6858000 h 6858000"/>
              <a:gd name="connsiteX4" fmla="*/ 6084458 w 6084457"/>
              <a:gd name="connsiteY4" fmla="*/ 6858000 h 6858000"/>
              <a:gd name="connsiteX5" fmla="*/ 6084458 w 608445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4457" h="6858000">
                <a:moveTo>
                  <a:pt x="6084458" y="0"/>
                </a:moveTo>
                <a:lnTo>
                  <a:pt x="1034" y="0"/>
                </a:lnTo>
                <a:cubicBezTo>
                  <a:pt x="1034" y="0"/>
                  <a:pt x="-139694" y="2881370"/>
                  <a:pt x="2863050" y="3714750"/>
                </a:cubicBezTo>
                <a:cubicBezTo>
                  <a:pt x="4851985" y="4266753"/>
                  <a:pt x="5101610" y="6134472"/>
                  <a:pt x="5364915" y="6858000"/>
                </a:cubicBezTo>
                <a:lnTo>
                  <a:pt x="6084458" y="6858000"/>
                </a:lnTo>
                <a:lnTo>
                  <a:pt x="6084458" y="0"/>
                </a:lnTo>
                <a:close/>
              </a:path>
            </a:pathLst>
          </a:custGeom>
          <a:gradFill>
            <a:gsLst>
              <a:gs pos="100000">
                <a:schemeClr val="accent3"/>
              </a:gs>
              <a:gs pos="0">
                <a:schemeClr val="accent4"/>
              </a:gs>
            </a:gsLst>
            <a:lin ang="5400000" scaled="1"/>
          </a:gradFill>
          <a:ln w="9510" cap="flat">
            <a:noFill/>
            <a:prstDash val="solid"/>
            <a:miter/>
          </a:ln>
        </p:spPr>
        <p:txBody>
          <a:bodyPr rtlCol="0" anchor="ctr"/>
          <a:lstStyle/>
          <a:p>
            <a:endParaRPr lang="en-SV" dirty="0">
              <a:latin typeface="Montserrat" panose="00000500000000000000" pitchFamily="2" charset="0"/>
            </a:endParaRPr>
          </a:p>
        </p:txBody>
      </p:sp>
    </p:spTree>
    <p:extLst>
      <p:ext uri="{BB962C8B-B14F-4D97-AF65-F5344CB8AC3E}">
        <p14:creationId xmlns:p14="http://schemas.microsoft.com/office/powerpoint/2010/main" val="2236002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FBDC6C8-CA94-C65F-8729-3FCD6B6A2D2D}"/>
              </a:ext>
            </a:extLst>
          </p:cNvPr>
          <p:cNvSpPr>
            <a:spLocks noGrp="1"/>
          </p:cNvSpPr>
          <p:nvPr>
            <p:ph type="pic" sz="quarter" idx="10"/>
          </p:nvPr>
        </p:nvSpPr>
        <p:spPr>
          <a:xfrm>
            <a:off x="12313920" y="-1594067"/>
            <a:ext cx="16904136" cy="16904135"/>
          </a:xfrm>
          <a:custGeom>
            <a:avLst/>
            <a:gdLst>
              <a:gd name="connsiteX0" fmla="*/ 8452068 w 16904136"/>
              <a:gd name="connsiteY0" fmla="*/ 0 h 16904135"/>
              <a:gd name="connsiteX1" fmla="*/ 16904136 w 16904136"/>
              <a:gd name="connsiteY1" fmla="*/ 8452068 h 16904135"/>
              <a:gd name="connsiteX2" fmla="*/ 8452068 w 16904136"/>
              <a:gd name="connsiteY2" fmla="*/ 16904135 h 16904135"/>
              <a:gd name="connsiteX3" fmla="*/ 0 w 16904136"/>
              <a:gd name="connsiteY3" fmla="*/ 8452068 h 16904135"/>
            </a:gdLst>
            <a:ahLst/>
            <a:cxnLst>
              <a:cxn ang="0">
                <a:pos x="connsiteX0" y="connsiteY0"/>
              </a:cxn>
              <a:cxn ang="0">
                <a:pos x="connsiteX1" y="connsiteY1"/>
              </a:cxn>
              <a:cxn ang="0">
                <a:pos x="connsiteX2" y="connsiteY2"/>
              </a:cxn>
              <a:cxn ang="0">
                <a:pos x="connsiteX3" y="connsiteY3"/>
              </a:cxn>
            </a:cxnLst>
            <a:rect l="l" t="t" r="r" b="b"/>
            <a:pathLst>
              <a:path w="16904136" h="16904135">
                <a:moveTo>
                  <a:pt x="8452068" y="0"/>
                </a:moveTo>
                <a:lnTo>
                  <a:pt x="16904136" y="8452068"/>
                </a:lnTo>
                <a:lnTo>
                  <a:pt x="8452068" y="16904135"/>
                </a:lnTo>
                <a:lnTo>
                  <a:pt x="0" y="8452068"/>
                </a:lnTo>
                <a:close/>
              </a:path>
            </a:pathLst>
          </a:custGeom>
          <a:solidFill>
            <a:schemeClr val="bg1">
              <a:lumMod val="95000"/>
            </a:schemeClr>
          </a:solidFill>
        </p:spPr>
        <p:txBody>
          <a:bodyPr wrap="square" anchor="ctr">
            <a:noAutofit/>
          </a:bodyPr>
          <a:lstStyle>
            <a:lvl1pPr marL="0" indent="0" algn="ctr">
              <a:buNone/>
              <a:defRPr sz="4000">
                <a:latin typeface="Montserrat" panose="00000500000000000000" pitchFamily="2" charset="0"/>
              </a:defRPr>
            </a:lvl1pPr>
          </a:lstStyle>
          <a:p>
            <a:endParaRPr lang="en-SV" dirty="0"/>
          </a:p>
        </p:txBody>
      </p:sp>
    </p:spTree>
    <p:extLst>
      <p:ext uri="{BB962C8B-B14F-4D97-AF65-F5344CB8AC3E}">
        <p14:creationId xmlns:p14="http://schemas.microsoft.com/office/powerpoint/2010/main" val="2227504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Graphic 49">
            <a:extLst>
              <a:ext uri="{FF2B5EF4-FFF2-40B4-BE49-F238E27FC236}">
                <a16:creationId xmlns:a16="http://schemas.microsoft.com/office/drawing/2014/main" id="{F9DD8046-A569-E4AF-2A06-DEA317F47C8A}"/>
              </a:ext>
            </a:extLst>
          </p:cNvPr>
          <p:cNvSpPr/>
          <p:nvPr userDrawn="1"/>
        </p:nvSpPr>
        <p:spPr>
          <a:xfrm flipH="1">
            <a:off x="19910" y="0"/>
            <a:ext cx="21639940" cy="13716000"/>
          </a:xfrm>
          <a:custGeom>
            <a:avLst/>
            <a:gdLst>
              <a:gd name="connsiteX0" fmla="*/ 6084458 w 6084457"/>
              <a:gd name="connsiteY0" fmla="*/ 0 h 6858000"/>
              <a:gd name="connsiteX1" fmla="*/ 1034 w 6084457"/>
              <a:gd name="connsiteY1" fmla="*/ 0 h 6858000"/>
              <a:gd name="connsiteX2" fmla="*/ 2863050 w 6084457"/>
              <a:gd name="connsiteY2" fmla="*/ 3714750 h 6858000"/>
              <a:gd name="connsiteX3" fmla="*/ 5364915 w 6084457"/>
              <a:gd name="connsiteY3" fmla="*/ 6858000 h 6858000"/>
              <a:gd name="connsiteX4" fmla="*/ 6084458 w 6084457"/>
              <a:gd name="connsiteY4" fmla="*/ 6858000 h 6858000"/>
              <a:gd name="connsiteX5" fmla="*/ 6084458 w 608445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4457" h="6858000">
                <a:moveTo>
                  <a:pt x="6084458" y="0"/>
                </a:moveTo>
                <a:lnTo>
                  <a:pt x="1034" y="0"/>
                </a:lnTo>
                <a:cubicBezTo>
                  <a:pt x="1034" y="0"/>
                  <a:pt x="-139694" y="2881370"/>
                  <a:pt x="2863050" y="3714750"/>
                </a:cubicBezTo>
                <a:cubicBezTo>
                  <a:pt x="4851985" y="4266753"/>
                  <a:pt x="5101610" y="6134472"/>
                  <a:pt x="5364915" y="6858000"/>
                </a:cubicBezTo>
                <a:lnTo>
                  <a:pt x="6084458" y="6858000"/>
                </a:lnTo>
                <a:lnTo>
                  <a:pt x="6084458" y="0"/>
                </a:lnTo>
                <a:close/>
              </a:path>
            </a:pathLst>
          </a:custGeom>
          <a:gradFill>
            <a:gsLst>
              <a:gs pos="100000">
                <a:schemeClr val="accent3"/>
              </a:gs>
              <a:gs pos="0">
                <a:schemeClr val="accent4"/>
              </a:gs>
            </a:gsLst>
            <a:lin ang="5400000" scaled="1"/>
          </a:gradFill>
          <a:ln w="9510" cap="flat">
            <a:noFill/>
            <a:prstDash val="solid"/>
            <a:miter/>
          </a:ln>
        </p:spPr>
        <p:txBody>
          <a:bodyPr rtlCol="0" anchor="ctr"/>
          <a:lstStyle/>
          <a:p>
            <a:endParaRPr lang="en-SV" dirty="0">
              <a:latin typeface="Montserrat" panose="00000500000000000000" pitchFamily="2" charset="0"/>
            </a:endParaRPr>
          </a:p>
        </p:txBody>
      </p:sp>
    </p:spTree>
    <p:extLst>
      <p:ext uri="{BB962C8B-B14F-4D97-AF65-F5344CB8AC3E}">
        <p14:creationId xmlns:p14="http://schemas.microsoft.com/office/powerpoint/2010/main" val="1093841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02FC56C-AD8B-604C-EAED-D8A0DB516A5F}"/>
              </a:ext>
            </a:extLst>
          </p:cNvPr>
          <p:cNvSpPr>
            <a:spLocks noGrp="1"/>
          </p:cNvSpPr>
          <p:nvPr>
            <p:ph type="pic" sz="quarter" idx="13"/>
          </p:nvPr>
        </p:nvSpPr>
        <p:spPr>
          <a:xfrm>
            <a:off x="2736554" y="3865607"/>
            <a:ext cx="4269191" cy="4269191"/>
          </a:xfrm>
          <a:custGeom>
            <a:avLst/>
            <a:gdLst>
              <a:gd name="connsiteX0" fmla="*/ 4650241 w 9300481"/>
              <a:gd name="connsiteY0" fmla="*/ 0 h 9300482"/>
              <a:gd name="connsiteX1" fmla="*/ 9300481 w 9300481"/>
              <a:gd name="connsiteY1" fmla="*/ 4652024 h 9300482"/>
              <a:gd name="connsiteX2" fmla="*/ 9300481 w 9300481"/>
              <a:gd name="connsiteY2" fmla="*/ 9300482 h 9300482"/>
              <a:gd name="connsiteX3" fmla="*/ 4650241 w 9300481"/>
              <a:gd name="connsiteY3" fmla="*/ 9300482 h 9300482"/>
              <a:gd name="connsiteX4" fmla="*/ 0 w 9300481"/>
              <a:gd name="connsiteY4" fmla="*/ 4652024 h 9300482"/>
              <a:gd name="connsiteX5" fmla="*/ 4650241 w 9300481"/>
              <a:gd name="connsiteY5" fmla="*/ 0 h 930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00481" h="9300482">
                <a:moveTo>
                  <a:pt x="4650241" y="0"/>
                </a:moveTo>
                <a:cubicBezTo>
                  <a:pt x="7217857" y="0"/>
                  <a:pt x="9300481" y="2081825"/>
                  <a:pt x="9300481" y="4652024"/>
                </a:cubicBezTo>
                <a:lnTo>
                  <a:pt x="9300481" y="9300482"/>
                </a:lnTo>
                <a:lnTo>
                  <a:pt x="4650241" y="9300482"/>
                </a:lnTo>
                <a:cubicBezTo>
                  <a:pt x="2079057" y="9300482"/>
                  <a:pt x="0" y="7218657"/>
                  <a:pt x="0" y="4652024"/>
                </a:cubicBezTo>
                <a:cubicBezTo>
                  <a:pt x="0" y="2081825"/>
                  <a:pt x="2079057" y="0"/>
                  <a:pt x="4650241" y="0"/>
                </a:cubicBezTo>
                <a:close/>
              </a:path>
            </a:pathLst>
          </a:custGeom>
          <a:solidFill>
            <a:schemeClr val="bg1">
              <a:lumMod val="95000"/>
            </a:schemeClr>
          </a:solidFill>
        </p:spPr>
        <p:txBody>
          <a:bodyPr wrap="square" anchor="ctr">
            <a:noAutofit/>
          </a:bodyPr>
          <a:lstStyle>
            <a:lvl1pPr marL="0" indent="0" algn="ctr">
              <a:buNone/>
              <a:defRPr sz="3600">
                <a:latin typeface="Montserrat" panose="00000500000000000000" pitchFamily="2" charset="0"/>
              </a:defRPr>
            </a:lvl1pPr>
          </a:lstStyle>
          <a:p>
            <a:endParaRPr lang="en-SV"/>
          </a:p>
        </p:txBody>
      </p:sp>
      <p:sp>
        <p:nvSpPr>
          <p:cNvPr id="6" name="Picture Placeholder 5">
            <a:extLst>
              <a:ext uri="{FF2B5EF4-FFF2-40B4-BE49-F238E27FC236}">
                <a16:creationId xmlns:a16="http://schemas.microsoft.com/office/drawing/2014/main" id="{F80B25C8-888C-4D22-34CD-4BE7AAED4074}"/>
              </a:ext>
            </a:extLst>
          </p:cNvPr>
          <p:cNvSpPr>
            <a:spLocks noGrp="1"/>
          </p:cNvSpPr>
          <p:nvPr>
            <p:ph type="pic" sz="quarter" idx="14"/>
          </p:nvPr>
        </p:nvSpPr>
        <p:spPr>
          <a:xfrm>
            <a:off x="10054229" y="3865607"/>
            <a:ext cx="4269191" cy="4269191"/>
          </a:xfrm>
          <a:custGeom>
            <a:avLst/>
            <a:gdLst>
              <a:gd name="connsiteX0" fmla="*/ 4650241 w 9300481"/>
              <a:gd name="connsiteY0" fmla="*/ 0 h 9300482"/>
              <a:gd name="connsiteX1" fmla="*/ 9300481 w 9300481"/>
              <a:gd name="connsiteY1" fmla="*/ 4652024 h 9300482"/>
              <a:gd name="connsiteX2" fmla="*/ 9300481 w 9300481"/>
              <a:gd name="connsiteY2" fmla="*/ 9300482 h 9300482"/>
              <a:gd name="connsiteX3" fmla="*/ 4650241 w 9300481"/>
              <a:gd name="connsiteY3" fmla="*/ 9300482 h 9300482"/>
              <a:gd name="connsiteX4" fmla="*/ 0 w 9300481"/>
              <a:gd name="connsiteY4" fmla="*/ 4652024 h 9300482"/>
              <a:gd name="connsiteX5" fmla="*/ 4650241 w 9300481"/>
              <a:gd name="connsiteY5" fmla="*/ 0 h 930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00481" h="9300482">
                <a:moveTo>
                  <a:pt x="4650241" y="0"/>
                </a:moveTo>
                <a:cubicBezTo>
                  <a:pt x="7217857" y="0"/>
                  <a:pt x="9300481" y="2081825"/>
                  <a:pt x="9300481" y="4652024"/>
                </a:cubicBezTo>
                <a:lnTo>
                  <a:pt x="9300481" y="9300482"/>
                </a:lnTo>
                <a:lnTo>
                  <a:pt x="4650241" y="9300482"/>
                </a:lnTo>
                <a:cubicBezTo>
                  <a:pt x="2079057" y="9300482"/>
                  <a:pt x="0" y="7218657"/>
                  <a:pt x="0" y="4652024"/>
                </a:cubicBezTo>
                <a:cubicBezTo>
                  <a:pt x="0" y="2081825"/>
                  <a:pt x="2079057" y="0"/>
                  <a:pt x="4650241" y="0"/>
                </a:cubicBezTo>
                <a:close/>
              </a:path>
            </a:pathLst>
          </a:custGeom>
          <a:solidFill>
            <a:schemeClr val="bg1">
              <a:lumMod val="95000"/>
            </a:schemeClr>
          </a:solidFill>
        </p:spPr>
        <p:txBody>
          <a:bodyPr wrap="square" anchor="ctr">
            <a:noAutofit/>
          </a:bodyPr>
          <a:lstStyle>
            <a:lvl1pPr marL="0" indent="0" algn="ctr">
              <a:buNone/>
              <a:defRPr sz="3600">
                <a:latin typeface="Montserrat" panose="00000500000000000000" pitchFamily="2" charset="0"/>
              </a:defRPr>
            </a:lvl1pPr>
          </a:lstStyle>
          <a:p>
            <a:endParaRPr lang="en-SV" dirty="0"/>
          </a:p>
        </p:txBody>
      </p:sp>
      <p:sp>
        <p:nvSpPr>
          <p:cNvPr id="7" name="Picture Placeholder 6">
            <a:extLst>
              <a:ext uri="{FF2B5EF4-FFF2-40B4-BE49-F238E27FC236}">
                <a16:creationId xmlns:a16="http://schemas.microsoft.com/office/drawing/2014/main" id="{20CB95F0-3689-B7D3-6FB5-B2007F0B0877}"/>
              </a:ext>
            </a:extLst>
          </p:cNvPr>
          <p:cNvSpPr>
            <a:spLocks noGrp="1"/>
          </p:cNvSpPr>
          <p:nvPr>
            <p:ph type="pic" sz="quarter" idx="15"/>
          </p:nvPr>
        </p:nvSpPr>
        <p:spPr>
          <a:xfrm>
            <a:off x="17371904" y="3865606"/>
            <a:ext cx="4269192" cy="4269192"/>
          </a:xfrm>
          <a:custGeom>
            <a:avLst/>
            <a:gdLst>
              <a:gd name="connsiteX0" fmla="*/ 4650241 w 9300481"/>
              <a:gd name="connsiteY0" fmla="*/ 0 h 9300482"/>
              <a:gd name="connsiteX1" fmla="*/ 9300481 w 9300481"/>
              <a:gd name="connsiteY1" fmla="*/ 4652024 h 9300482"/>
              <a:gd name="connsiteX2" fmla="*/ 9300481 w 9300481"/>
              <a:gd name="connsiteY2" fmla="*/ 9300482 h 9300482"/>
              <a:gd name="connsiteX3" fmla="*/ 4650241 w 9300481"/>
              <a:gd name="connsiteY3" fmla="*/ 9300482 h 9300482"/>
              <a:gd name="connsiteX4" fmla="*/ 0 w 9300481"/>
              <a:gd name="connsiteY4" fmla="*/ 4652024 h 9300482"/>
              <a:gd name="connsiteX5" fmla="*/ 4650241 w 9300481"/>
              <a:gd name="connsiteY5" fmla="*/ 0 h 930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00481" h="9300482">
                <a:moveTo>
                  <a:pt x="4650241" y="0"/>
                </a:moveTo>
                <a:cubicBezTo>
                  <a:pt x="7217857" y="0"/>
                  <a:pt x="9300481" y="2081825"/>
                  <a:pt x="9300481" y="4652024"/>
                </a:cubicBezTo>
                <a:lnTo>
                  <a:pt x="9300481" y="9300482"/>
                </a:lnTo>
                <a:lnTo>
                  <a:pt x="4650241" y="9300482"/>
                </a:lnTo>
                <a:cubicBezTo>
                  <a:pt x="2079057" y="9300482"/>
                  <a:pt x="0" y="7218657"/>
                  <a:pt x="0" y="4652024"/>
                </a:cubicBezTo>
                <a:cubicBezTo>
                  <a:pt x="0" y="2081825"/>
                  <a:pt x="2079057" y="0"/>
                  <a:pt x="4650241" y="0"/>
                </a:cubicBezTo>
                <a:close/>
              </a:path>
            </a:pathLst>
          </a:custGeom>
          <a:solidFill>
            <a:schemeClr val="bg1">
              <a:lumMod val="95000"/>
            </a:schemeClr>
          </a:solidFill>
        </p:spPr>
        <p:txBody>
          <a:bodyPr wrap="square" anchor="ctr">
            <a:noAutofit/>
          </a:bodyPr>
          <a:lstStyle>
            <a:lvl1pPr marL="0" indent="0" algn="ctr">
              <a:buNone/>
              <a:defRPr sz="3600">
                <a:latin typeface="Montserrat" panose="00000500000000000000" pitchFamily="2" charset="0"/>
              </a:defRPr>
            </a:lvl1pPr>
          </a:lstStyle>
          <a:p>
            <a:endParaRPr lang="en-SV"/>
          </a:p>
        </p:txBody>
      </p:sp>
    </p:spTree>
    <p:extLst>
      <p:ext uri="{BB962C8B-B14F-4D97-AF65-F5344CB8AC3E}">
        <p14:creationId xmlns:p14="http://schemas.microsoft.com/office/powerpoint/2010/main" val="64175488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Number">
    <p:spTree>
      <p:nvGrpSpPr>
        <p:cNvPr id="1" name=""/>
        <p:cNvGrpSpPr/>
        <p:nvPr/>
      </p:nvGrpSpPr>
      <p:grpSpPr>
        <a:xfrm>
          <a:off x="0" y="0"/>
          <a:ext cx="0" cy="0"/>
          <a:chOff x="0" y="0"/>
          <a:chExt cx="0" cy="0"/>
        </a:xfrm>
      </p:grpSpPr>
      <p:sp>
        <p:nvSpPr>
          <p:cNvPr id="3" name="Graphic 49">
            <a:extLst>
              <a:ext uri="{FF2B5EF4-FFF2-40B4-BE49-F238E27FC236}">
                <a16:creationId xmlns:a16="http://schemas.microsoft.com/office/drawing/2014/main" id="{382FBF2D-2329-ABB0-6760-BD318922F415}"/>
              </a:ext>
            </a:extLst>
          </p:cNvPr>
          <p:cNvSpPr/>
          <p:nvPr userDrawn="1"/>
        </p:nvSpPr>
        <p:spPr>
          <a:xfrm>
            <a:off x="12208737" y="0"/>
            <a:ext cx="12168914" cy="13716000"/>
          </a:xfrm>
          <a:custGeom>
            <a:avLst/>
            <a:gdLst>
              <a:gd name="connsiteX0" fmla="*/ 6084458 w 6084457"/>
              <a:gd name="connsiteY0" fmla="*/ 0 h 6858000"/>
              <a:gd name="connsiteX1" fmla="*/ 1034 w 6084457"/>
              <a:gd name="connsiteY1" fmla="*/ 0 h 6858000"/>
              <a:gd name="connsiteX2" fmla="*/ 2863050 w 6084457"/>
              <a:gd name="connsiteY2" fmla="*/ 3714750 h 6858000"/>
              <a:gd name="connsiteX3" fmla="*/ 5364915 w 6084457"/>
              <a:gd name="connsiteY3" fmla="*/ 6858000 h 6858000"/>
              <a:gd name="connsiteX4" fmla="*/ 6084458 w 6084457"/>
              <a:gd name="connsiteY4" fmla="*/ 6858000 h 6858000"/>
              <a:gd name="connsiteX5" fmla="*/ 6084458 w 608445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4457" h="6858000">
                <a:moveTo>
                  <a:pt x="6084458" y="0"/>
                </a:moveTo>
                <a:lnTo>
                  <a:pt x="1034" y="0"/>
                </a:lnTo>
                <a:cubicBezTo>
                  <a:pt x="1034" y="0"/>
                  <a:pt x="-139694" y="2881370"/>
                  <a:pt x="2863050" y="3714750"/>
                </a:cubicBezTo>
                <a:cubicBezTo>
                  <a:pt x="4851985" y="4266753"/>
                  <a:pt x="5101610" y="6134472"/>
                  <a:pt x="5364915" y="6858000"/>
                </a:cubicBezTo>
                <a:lnTo>
                  <a:pt x="6084458" y="6858000"/>
                </a:lnTo>
                <a:lnTo>
                  <a:pt x="6084458" y="0"/>
                </a:lnTo>
                <a:close/>
              </a:path>
            </a:pathLst>
          </a:custGeom>
          <a:gradFill>
            <a:gsLst>
              <a:gs pos="100000">
                <a:schemeClr val="accent3"/>
              </a:gs>
              <a:gs pos="0">
                <a:schemeClr val="accent4"/>
              </a:gs>
            </a:gsLst>
            <a:lin ang="5400000" scaled="1"/>
          </a:gradFill>
          <a:ln w="9510" cap="flat">
            <a:noFill/>
            <a:prstDash val="solid"/>
            <a:miter/>
          </a:ln>
        </p:spPr>
        <p:txBody>
          <a:bodyPr rtlCol="0" anchor="ctr"/>
          <a:lstStyle/>
          <a:p>
            <a:endParaRPr lang="en-SV" dirty="0">
              <a:latin typeface="Montserrat" panose="00000500000000000000" pitchFamily="2" charset="0"/>
            </a:endParaRPr>
          </a:p>
        </p:txBody>
      </p:sp>
    </p:spTree>
    <p:extLst>
      <p:ext uri="{BB962C8B-B14F-4D97-AF65-F5344CB8AC3E}">
        <p14:creationId xmlns:p14="http://schemas.microsoft.com/office/powerpoint/2010/main" val="3870811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DD9074E-B158-5D59-85B1-63E548282EA5}"/>
              </a:ext>
            </a:extLst>
          </p:cNvPr>
          <p:cNvSpPr>
            <a:spLocks noGrp="1"/>
          </p:cNvSpPr>
          <p:nvPr>
            <p:ph type="pic" sz="quarter" idx="10"/>
          </p:nvPr>
        </p:nvSpPr>
        <p:spPr>
          <a:xfrm>
            <a:off x="0" y="-3"/>
            <a:ext cx="24377651" cy="13716001"/>
          </a:xfrm>
          <a:custGeom>
            <a:avLst/>
            <a:gdLst>
              <a:gd name="connsiteX0" fmla="*/ 0 w 24377651"/>
              <a:gd name="connsiteY0" fmla="*/ 0 h 13716001"/>
              <a:gd name="connsiteX1" fmla="*/ 24377651 w 24377651"/>
              <a:gd name="connsiteY1" fmla="*/ 0 h 13716001"/>
              <a:gd name="connsiteX2" fmla="*/ 24377651 w 24377651"/>
              <a:gd name="connsiteY2" fmla="*/ 1622043 h 13716001"/>
              <a:gd name="connsiteX3" fmla="*/ 13204561 w 24377651"/>
              <a:gd name="connsiteY3" fmla="*/ 7261919 h 13716001"/>
              <a:gd name="connsiteX4" fmla="*/ 0 w 24377651"/>
              <a:gd name="connsiteY4" fmla="*/ 13713672 h 1371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77651" h="13716001">
                <a:moveTo>
                  <a:pt x="0" y="0"/>
                </a:moveTo>
                <a:lnTo>
                  <a:pt x="24377651" y="0"/>
                </a:lnTo>
                <a:lnTo>
                  <a:pt x="24377651" y="1622043"/>
                </a:lnTo>
                <a:cubicBezTo>
                  <a:pt x="21805777" y="2215603"/>
                  <a:pt x="15166727" y="2778325"/>
                  <a:pt x="13204561" y="7261919"/>
                </a:cubicBezTo>
                <a:cubicBezTo>
                  <a:pt x="10242205" y="14030910"/>
                  <a:pt x="0" y="13713672"/>
                  <a:pt x="0" y="13713672"/>
                </a:cubicBezTo>
                <a:close/>
              </a:path>
            </a:pathLst>
          </a:custGeom>
          <a:solidFill>
            <a:schemeClr val="bg1">
              <a:lumMod val="95000"/>
            </a:schemeClr>
          </a:solidFill>
        </p:spPr>
        <p:txBody>
          <a:bodyPr wrap="square" anchor="ctr">
            <a:noAutofit/>
          </a:bodyPr>
          <a:lstStyle>
            <a:lvl1pPr marL="0" indent="0" algn="ctr">
              <a:buNone/>
              <a:defRPr sz="3600">
                <a:latin typeface="Montserrat" panose="00000500000000000000" pitchFamily="2" charset="0"/>
              </a:defRPr>
            </a:lvl1pPr>
          </a:lstStyle>
          <a:p>
            <a:endParaRPr lang="en-SV"/>
          </a:p>
        </p:txBody>
      </p:sp>
    </p:spTree>
    <p:extLst>
      <p:ext uri="{BB962C8B-B14F-4D97-AF65-F5344CB8AC3E}">
        <p14:creationId xmlns:p14="http://schemas.microsoft.com/office/powerpoint/2010/main" val="4247736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Graphic 49">
            <a:extLst>
              <a:ext uri="{FF2B5EF4-FFF2-40B4-BE49-F238E27FC236}">
                <a16:creationId xmlns:a16="http://schemas.microsoft.com/office/drawing/2014/main" id="{3A334943-76B2-0020-B978-54182689F8EE}"/>
              </a:ext>
            </a:extLst>
          </p:cNvPr>
          <p:cNvSpPr/>
          <p:nvPr userDrawn="1"/>
        </p:nvSpPr>
        <p:spPr>
          <a:xfrm>
            <a:off x="12208737" y="0"/>
            <a:ext cx="12168914" cy="13716000"/>
          </a:xfrm>
          <a:custGeom>
            <a:avLst/>
            <a:gdLst>
              <a:gd name="connsiteX0" fmla="*/ 6084458 w 6084457"/>
              <a:gd name="connsiteY0" fmla="*/ 0 h 6858000"/>
              <a:gd name="connsiteX1" fmla="*/ 1034 w 6084457"/>
              <a:gd name="connsiteY1" fmla="*/ 0 h 6858000"/>
              <a:gd name="connsiteX2" fmla="*/ 2863050 w 6084457"/>
              <a:gd name="connsiteY2" fmla="*/ 3714750 h 6858000"/>
              <a:gd name="connsiteX3" fmla="*/ 5364915 w 6084457"/>
              <a:gd name="connsiteY3" fmla="*/ 6858000 h 6858000"/>
              <a:gd name="connsiteX4" fmla="*/ 6084458 w 6084457"/>
              <a:gd name="connsiteY4" fmla="*/ 6858000 h 6858000"/>
              <a:gd name="connsiteX5" fmla="*/ 6084458 w 608445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4457" h="6858000">
                <a:moveTo>
                  <a:pt x="6084458" y="0"/>
                </a:moveTo>
                <a:lnTo>
                  <a:pt x="1034" y="0"/>
                </a:lnTo>
                <a:cubicBezTo>
                  <a:pt x="1034" y="0"/>
                  <a:pt x="-139694" y="2881370"/>
                  <a:pt x="2863050" y="3714750"/>
                </a:cubicBezTo>
                <a:cubicBezTo>
                  <a:pt x="4851985" y="4266753"/>
                  <a:pt x="5101610" y="6134472"/>
                  <a:pt x="5364915" y="6858000"/>
                </a:cubicBezTo>
                <a:lnTo>
                  <a:pt x="6084458" y="6858000"/>
                </a:lnTo>
                <a:lnTo>
                  <a:pt x="6084458" y="0"/>
                </a:lnTo>
                <a:close/>
              </a:path>
            </a:pathLst>
          </a:custGeom>
          <a:gradFill>
            <a:gsLst>
              <a:gs pos="100000">
                <a:schemeClr val="accent3"/>
              </a:gs>
              <a:gs pos="0">
                <a:schemeClr val="accent4"/>
              </a:gs>
            </a:gsLst>
            <a:lin ang="5400000" scaled="1"/>
          </a:gradFill>
          <a:ln w="9510" cap="flat">
            <a:noFill/>
            <a:prstDash val="solid"/>
            <a:miter/>
          </a:ln>
        </p:spPr>
        <p:txBody>
          <a:bodyPr rtlCol="0" anchor="ctr"/>
          <a:lstStyle/>
          <a:p>
            <a:endParaRPr lang="en-SV" dirty="0">
              <a:latin typeface="Montserrat" panose="00000500000000000000" pitchFamily="2" charset="0"/>
            </a:endParaRPr>
          </a:p>
        </p:txBody>
      </p:sp>
    </p:spTree>
    <p:extLst>
      <p:ext uri="{BB962C8B-B14F-4D97-AF65-F5344CB8AC3E}">
        <p14:creationId xmlns:p14="http://schemas.microsoft.com/office/powerpoint/2010/main" val="1637597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2743755"/>
      </p:ext>
    </p:extLst>
  </p:cSld>
  <p:clrMap bg1="lt1" tx1="dk1" bg2="lt2" tx2="dk2" accent1="accent1" accent2="accent2" accent3="accent3" accent4="accent4" accent5="accent5" accent6="accent6" hlink="hlink" folHlink="folHlink"/>
  <p:sldLayoutIdLst>
    <p:sldLayoutId id="2147484214" r:id="rId1"/>
    <p:sldLayoutId id="2147484227" r:id="rId2"/>
    <p:sldLayoutId id="2147484228" r:id="rId3"/>
    <p:sldLayoutId id="2147484225" r:id="rId4"/>
    <p:sldLayoutId id="2147484218" r:id="rId5"/>
    <p:sldLayoutId id="2147484229" r:id="rId6"/>
    <p:sldLayoutId id="2147484230" r:id="rId7"/>
    <p:sldLayoutId id="2147484231" r:id="rId8"/>
  </p:sldLayoutIdLst>
  <p:hf hdr="0" ftr="0" dt="0"/>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SV"/>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398" userDrawn="1">
          <p15:clr>
            <a:srgbClr val="A4A3A4"/>
          </p15:clr>
        </p15:guide>
        <p15:guide id="2" pos="958" userDrawn="1">
          <p15:clr>
            <a:srgbClr val="A4A3A4"/>
          </p15:clr>
        </p15:guide>
        <p15:guide id="3" orient="horz" pos="480" userDrawn="1">
          <p15:clr>
            <a:srgbClr val="A4A3A4"/>
          </p15:clr>
        </p15:guide>
        <p15:guide id="4" orient="horz" pos="8160" userDrawn="1">
          <p15:clr>
            <a:srgbClr val="A4A3A4"/>
          </p15:clr>
        </p15:guide>
        <p15:guide id="5" pos="7678" userDrawn="1">
          <p15:clr>
            <a:srgbClr val="A4A3A4"/>
          </p15:clr>
        </p15:guide>
        <p15:guide id="6" orient="horz" pos="4320"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12">
            <a:extLst>
              <a:ext uri="{FF2B5EF4-FFF2-40B4-BE49-F238E27FC236}">
                <a16:creationId xmlns:a16="http://schemas.microsoft.com/office/drawing/2014/main" id="{AF9BC4FF-8449-843C-99CD-95B142396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77651" cy="6094410"/>
          </a:xfrm>
          <a:prstGeom prst="rect">
            <a:avLst/>
          </a:prstGeom>
        </p:spPr>
      </p:pic>
      <p:sp>
        <p:nvSpPr>
          <p:cNvPr id="8" name="Freeform 27">
            <a:extLst>
              <a:ext uri="{FF2B5EF4-FFF2-40B4-BE49-F238E27FC236}">
                <a16:creationId xmlns:a16="http://schemas.microsoft.com/office/drawing/2014/main" id="{B23BD214-E567-EB6E-A98E-0EAE09D0BBBD}"/>
              </a:ext>
            </a:extLst>
          </p:cNvPr>
          <p:cNvSpPr>
            <a:spLocks noChangeAspect="1" noChangeArrowheads="1"/>
          </p:cNvSpPr>
          <p:nvPr/>
        </p:nvSpPr>
        <p:spPr bwMode="auto">
          <a:xfrm rot="5400000">
            <a:off x="-407485" y="5570501"/>
            <a:ext cx="1862786" cy="1047819"/>
          </a:xfrm>
          <a:custGeom>
            <a:avLst/>
            <a:gdLst>
              <a:gd name="T0" fmla="*/ 1305 w 2610"/>
              <a:gd name="T1" fmla="*/ 0 h 1470"/>
              <a:gd name="T2" fmla="*/ 1305 w 2610"/>
              <a:gd name="T3" fmla="*/ 0 h 1470"/>
              <a:gd name="T4" fmla="*/ 1305 w 2610"/>
              <a:gd name="T5" fmla="*/ 0 h 1470"/>
              <a:gd name="T6" fmla="*/ 0 w 2610"/>
              <a:gd name="T7" fmla="*/ 1305 h 1470"/>
              <a:gd name="T8" fmla="*/ 0 w 2610"/>
              <a:gd name="T9" fmla="*/ 1469 h 1470"/>
              <a:gd name="T10" fmla="*/ 2609 w 2610"/>
              <a:gd name="T11" fmla="*/ 1469 h 1470"/>
              <a:gd name="T12" fmla="*/ 2609 w 2610"/>
              <a:gd name="T13" fmla="*/ 1305 h 1470"/>
              <a:gd name="T14" fmla="*/ 2609 w 2610"/>
              <a:gd name="T15" fmla="*/ 1305 h 1470"/>
              <a:gd name="T16" fmla="*/ 1305 w 2610"/>
              <a:gd name="T17" fmla="*/ 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0" h="1470">
                <a:moveTo>
                  <a:pt x="1305" y="0"/>
                </a:moveTo>
                <a:lnTo>
                  <a:pt x="1305" y="0"/>
                </a:lnTo>
                <a:lnTo>
                  <a:pt x="1305" y="0"/>
                </a:lnTo>
                <a:cubicBezTo>
                  <a:pt x="584" y="0"/>
                  <a:pt x="0" y="584"/>
                  <a:pt x="0" y="1305"/>
                </a:cubicBezTo>
                <a:lnTo>
                  <a:pt x="0" y="1469"/>
                </a:lnTo>
                <a:lnTo>
                  <a:pt x="2609" y="1469"/>
                </a:lnTo>
                <a:lnTo>
                  <a:pt x="2609" y="1305"/>
                </a:lnTo>
                <a:lnTo>
                  <a:pt x="2609" y="1305"/>
                </a:lnTo>
                <a:cubicBezTo>
                  <a:pt x="2609" y="584"/>
                  <a:pt x="2025" y="0"/>
                  <a:pt x="1305" y="0"/>
                </a:cubicBezTo>
              </a:path>
            </a:pathLst>
          </a:custGeom>
          <a:solidFill>
            <a:schemeClr val="accent1"/>
          </a:solidFill>
          <a:ln>
            <a:noFill/>
          </a:ln>
          <a:effectLst/>
        </p:spPr>
        <p:txBody>
          <a:bodyPr wrap="none" anchor="ctr"/>
          <a:lstStyle/>
          <a:p>
            <a:pPr algn="ctr"/>
            <a:endParaRPr lang="en-US" sz="4300" b="1" dirty="0">
              <a:solidFill>
                <a:schemeClr val="bg1"/>
              </a:solidFill>
              <a:latin typeface="Montserrat" panose="00000500000000000000" pitchFamily="2" charset="0"/>
            </a:endParaRPr>
          </a:p>
        </p:txBody>
      </p:sp>
      <p:sp>
        <p:nvSpPr>
          <p:cNvPr id="2" name="ZoneTexte 1">
            <a:extLst>
              <a:ext uri="{FF2B5EF4-FFF2-40B4-BE49-F238E27FC236}">
                <a16:creationId xmlns:a16="http://schemas.microsoft.com/office/drawing/2014/main" id="{F9B193F8-2C25-9E43-97CC-22818901BE42}"/>
              </a:ext>
            </a:extLst>
          </p:cNvPr>
          <p:cNvSpPr txBox="1"/>
          <p:nvPr/>
        </p:nvSpPr>
        <p:spPr>
          <a:xfrm>
            <a:off x="2209304" y="1578785"/>
            <a:ext cx="13157200" cy="2800767"/>
          </a:xfrm>
          <a:prstGeom prst="rect">
            <a:avLst/>
          </a:prstGeom>
          <a:noFill/>
        </p:spPr>
        <p:txBody>
          <a:bodyPr wrap="square" rtlCol="0">
            <a:spAutoFit/>
          </a:bodyPr>
          <a:lstStyle/>
          <a:p>
            <a:r>
              <a:rPr lang="fr-BE" sz="8800" b="1" dirty="0">
                <a:solidFill>
                  <a:srgbClr val="F2A654"/>
                </a:solidFill>
              </a:rPr>
              <a:t>Boost </a:t>
            </a:r>
          </a:p>
          <a:p>
            <a:r>
              <a:rPr lang="fr-BE" sz="8800" b="1" dirty="0" err="1">
                <a:solidFill>
                  <a:schemeClr val="bg1"/>
                </a:solidFill>
              </a:rPr>
              <a:t>Your</a:t>
            </a:r>
            <a:r>
              <a:rPr lang="fr-BE" sz="8800" b="1" dirty="0">
                <a:solidFill>
                  <a:schemeClr val="bg1"/>
                </a:solidFill>
              </a:rPr>
              <a:t> Sales  </a:t>
            </a:r>
          </a:p>
        </p:txBody>
      </p:sp>
      <p:sp>
        <p:nvSpPr>
          <p:cNvPr id="7" name="Rectangle : coins arrondis 6">
            <a:extLst>
              <a:ext uri="{FF2B5EF4-FFF2-40B4-BE49-F238E27FC236}">
                <a16:creationId xmlns:a16="http://schemas.microsoft.com/office/drawing/2014/main" id="{772DD146-D920-EABE-85CE-CD828371FE22}"/>
              </a:ext>
            </a:extLst>
          </p:cNvPr>
          <p:cNvSpPr/>
          <p:nvPr/>
        </p:nvSpPr>
        <p:spPr>
          <a:xfrm>
            <a:off x="13834533" y="1909918"/>
            <a:ext cx="9354545" cy="10668000"/>
          </a:xfrm>
          <a:prstGeom prst="roundRect">
            <a:avLst>
              <a:gd name="adj" fmla="val 21197"/>
            </a:avLst>
          </a:prstGeom>
          <a:blipFill dpi="0" rotWithShape="1">
            <a:blip r:embed="rId3">
              <a:extLst>
                <a:ext uri="{28A0092B-C50C-407E-A947-70E740481C1C}">
                  <a14:useLocalDpi xmlns:a14="http://schemas.microsoft.com/office/drawing/2010/main" val="0"/>
                </a:ext>
              </a:extLst>
            </a:blip>
            <a:srcRect/>
            <a:stretch>
              <a:fillRect l="-6572" r="-6572"/>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w="76200">
                <a:solidFill>
                  <a:schemeClr val="bg1"/>
                </a:solidFill>
              </a:ln>
              <a:solidFill>
                <a:schemeClr val="bg1"/>
              </a:solidFill>
            </a:endParaRPr>
          </a:p>
        </p:txBody>
      </p:sp>
      <p:sp>
        <p:nvSpPr>
          <p:cNvPr id="4" name="TextBox 3">
            <a:extLst>
              <a:ext uri="{FF2B5EF4-FFF2-40B4-BE49-F238E27FC236}">
                <a16:creationId xmlns:a16="http://schemas.microsoft.com/office/drawing/2014/main" id="{B97211ED-20E0-4CE9-A676-0B6D9412CDF7}"/>
              </a:ext>
            </a:extLst>
          </p:cNvPr>
          <p:cNvSpPr txBox="1"/>
          <p:nvPr/>
        </p:nvSpPr>
        <p:spPr>
          <a:xfrm>
            <a:off x="2209304" y="12135484"/>
            <a:ext cx="9642037" cy="646331"/>
          </a:xfrm>
          <a:prstGeom prst="rect">
            <a:avLst/>
          </a:prstGeom>
          <a:noFill/>
        </p:spPr>
        <p:txBody>
          <a:bodyPr wrap="square" rtlCol="0">
            <a:spAutoFit/>
          </a:bodyPr>
          <a:lstStyle/>
          <a:p>
            <a:r>
              <a:rPr lang="fr-BE" sz="3600" dirty="0">
                <a:solidFill>
                  <a:srgbClr val="002060"/>
                </a:solidFill>
              </a:rPr>
              <a:t>Alexandre d’Hose – </a:t>
            </a:r>
            <a:r>
              <a:rPr lang="fr-BE" sz="3600" i="1" dirty="0">
                <a:solidFill>
                  <a:srgbClr val="002060"/>
                </a:solidFill>
              </a:rPr>
              <a:t>« Failure </a:t>
            </a:r>
            <a:r>
              <a:rPr lang="fr-BE" sz="3600" i="1" dirty="0" err="1">
                <a:solidFill>
                  <a:srgbClr val="002060"/>
                </a:solidFill>
              </a:rPr>
              <a:t>is</a:t>
            </a:r>
            <a:r>
              <a:rPr lang="fr-BE" sz="3600" i="1" dirty="0">
                <a:solidFill>
                  <a:srgbClr val="002060"/>
                </a:solidFill>
              </a:rPr>
              <a:t> a </a:t>
            </a:r>
            <a:r>
              <a:rPr lang="fr-BE" sz="3600" i="1" dirty="0" err="1">
                <a:solidFill>
                  <a:srgbClr val="002060"/>
                </a:solidFill>
              </a:rPr>
              <a:t>diploma</a:t>
            </a:r>
            <a:r>
              <a:rPr lang="fr-BE" sz="3600" i="1" dirty="0">
                <a:solidFill>
                  <a:srgbClr val="002060"/>
                </a:solidFill>
              </a:rPr>
              <a:t> »</a:t>
            </a:r>
          </a:p>
        </p:txBody>
      </p:sp>
    </p:spTree>
    <p:extLst>
      <p:ext uri="{BB962C8B-B14F-4D97-AF65-F5344CB8AC3E}">
        <p14:creationId xmlns:p14="http://schemas.microsoft.com/office/powerpoint/2010/main" val="2587118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12">
            <a:extLst>
              <a:ext uri="{FF2B5EF4-FFF2-40B4-BE49-F238E27FC236}">
                <a16:creationId xmlns:a16="http://schemas.microsoft.com/office/drawing/2014/main" id="{AF9BC4FF-8449-843C-99CD-95B142396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9702"/>
            <a:ext cx="24377651" cy="6094410"/>
          </a:xfrm>
          <a:prstGeom prst="rect">
            <a:avLst/>
          </a:prstGeom>
        </p:spPr>
      </p:pic>
      <p:sp>
        <p:nvSpPr>
          <p:cNvPr id="8" name="Freeform 27">
            <a:extLst>
              <a:ext uri="{FF2B5EF4-FFF2-40B4-BE49-F238E27FC236}">
                <a16:creationId xmlns:a16="http://schemas.microsoft.com/office/drawing/2014/main" id="{B23BD214-E567-EB6E-A98E-0EAE09D0BBBD}"/>
              </a:ext>
            </a:extLst>
          </p:cNvPr>
          <p:cNvSpPr>
            <a:spLocks noChangeAspect="1" noChangeArrowheads="1"/>
          </p:cNvSpPr>
          <p:nvPr/>
        </p:nvSpPr>
        <p:spPr bwMode="auto">
          <a:xfrm rot="5400000">
            <a:off x="-407485" y="5570501"/>
            <a:ext cx="1862786" cy="1047819"/>
          </a:xfrm>
          <a:custGeom>
            <a:avLst/>
            <a:gdLst>
              <a:gd name="T0" fmla="*/ 1305 w 2610"/>
              <a:gd name="T1" fmla="*/ 0 h 1470"/>
              <a:gd name="T2" fmla="*/ 1305 w 2610"/>
              <a:gd name="T3" fmla="*/ 0 h 1470"/>
              <a:gd name="T4" fmla="*/ 1305 w 2610"/>
              <a:gd name="T5" fmla="*/ 0 h 1470"/>
              <a:gd name="T6" fmla="*/ 0 w 2610"/>
              <a:gd name="T7" fmla="*/ 1305 h 1470"/>
              <a:gd name="T8" fmla="*/ 0 w 2610"/>
              <a:gd name="T9" fmla="*/ 1469 h 1470"/>
              <a:gd name="T10" fmla="*/ 2609 w 2610"/>
              <a:gd name="T11" fmla="*/ 1469 h 1470"/>
              <a:gd name="T12" fmla="*/ 2609 w 2610"/>
              <a:gd name="T13" fmla="*/ 1305 h 1470"/>
              <a:gd name="T14" fmla="*/ 2609 w 2610"/>
              <a:gd name="T15" fmla="*/ 1305 h 1470"/>
              <a:gd name="T16" fmla="*/ 1305 w 2610"/>
              <a:gd name="T17" fmla="*/ 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0" h="1470">
                <a:moveTo>
                  <a:pt x="1305" y="0"/>
                </a:moveTo>
                <a:lnTo>
                  <a:pt x="1305" y="0"/>
                </a:lnTo>
                <a:lnTo>
                  <a:pt x="1305" y="0"/>
                </a:lnTo>
                <a:cubicBezTo>
                  <a:pt x="584" y="0"/>
                  <a:pt x="0" y="584"/>
                  <a:pt x="0" y="1305"/>
                </a:cubicBezTo>
                <a:lnTo>
                  <a:pt x="0" y="1469"/>
                </a:lnTo>
                <a:lnTo>
                  <a:pt x="2609" y="1469"/>
                </a:lnTo>
                <a:lnTo>
                  <a:pt x="2609" y="1305"/>
                </a:lnTo>
                <a:lnTo>
                  <a:pt x="2609" y="1305"/>
                </a:lnTo>
                <a:cubicBezTo>
                  <a:pt x="2609" y="584"/>
                  <a:pt x="2025" y="0"/>
                  <a:pt x="1305" y="0"/>
                </a:cubicBezTo>
              </a:path>
            </a:pathLst>
          </a:custGeom>
          <a:solidFill>
            <a:schemeClr val="accent1"/>
          </a:solidFill>
          <a:ln>
            <a:noFill/>
          </a:ln>
          <a:effectLst/>
        </p:spPr>
        <p:txBody>
          <a:bodyPr wrap="none" anchor="ctr"/>
          <a:lstStyle/>
          <a:p>
            <a:pPr algn="ctr"/>
            <a:endParaRPr lang="en-US" sz="4300" b="1" dirty="0">
              <a:solidFill>
                <a:schemeClr val="bg1"/>
              </a:solidFill>
              <a:latin typeface="Montserrat" panose="00000500000000000000" pitchFamily="2" charset="0"/>
            </a:endParaRPr>
          </a:p>
        </p:txBody>
      </p:sp>
      <p:sp>
        <p:nvSpPr>
          <p:cNvPr id="7" name="Rectangle : coins arrondis 6">
            <a:extLst>
              <a:ext uri="{FF2B5EF4-FFF2-40B4-BE49-F238E27FC236}">
                <a16:creationId xmlns:a16="http://schemas.microsoft.com/office/drawing/2014/main" id="{772DD146-D920-EABE-85CE-CD828371FE22}"/>
              </a:ext>
            </a:extLst>
          </p:cNvPr>
          <p:cNvSpPr/>
          <p:nvPr/>
        </p:nvSpPr>
        <p:spPr>
          <a:xfrm>
            <a:off x="9668462" y="3831173"/>
            <a:ext cx="5602417" cy="6686673"/>
          </a:xfrm>
          <a:prstGeom prst="roundRect">
            <a:avLst>
              <a:gd name="adj" fmla="val 21197"/>
            </a:avLst>
          </a:prstGeom>
          <a:blipFill dpi="0" rotWithShape="1">
            <a:blip r:embed="rId3" cstate="email">
              <a:extLst>
                <a:ext uri="{28A0092B-C50C-407E-A947-70E740481C1C}">
                  <a14:useLocalDpi xmlns:a14="http://schemas.microsoft.com/office/drawing/2010/main" val="0"/>
                </a:ext>
              </a:extLst>
            </a:blip>
            <a:srcRect/>
            <a:stretch>
              <a:fillRect l="-15222" r="-15222"/>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w="76200">
                <a:solidFill>
                  <a:schemeClr val="bg1"/>
                </a:solidFill>
              </a:ln>
              <a:solidFill>
                <a:schemeClr val="bg1"/>
              </a:solidFill>
            </a:endParaRPr>
          </a:p>
        </p:txBody>
      </p:sp>
      <p:sp>
        <p:nvSpPr>
          <p:cNvPr id="9" name="Rectangle : coins arrondis 6">
            <a:extLst>
              <a:ext uri="{FF2B5EF4-FFF2-40B4-BE49-F238E27FC236}">
                <a16:creationId xmlns:a16="http://schemas.microsoft.com/office/drawing/2014/main" id="{4CD3DFD8-2C22-4C18-825E-F3041F8DCF3D}"/>
              </a:ext>
            </a:extLst>
          </p:cNvPr>
          <p:cNvSpPr/>
          <p:nvPr/>
        </p:nvSpPr>
        <p:spPr>
          <a:xfrm>
            <a:off x="17243412" y="3831173"/>
            <a:ext cx="5602417" cy="6686673"/>
          </a:xfrm>
          <a:prstGeom prst="roundRect">
            <a:avLst>
              <a:gd name="adj" fmla="val 21197"/>
            </a:avLst>
          </a:prstGeom>
          <a:blipFill dpi="0" rotWithShape="1">
            <a:blip r:embed="rId4" cstate="email">
              <a:extLst>
                <a:ext uri="{28A0092B-C50C-407E-A947-70E740481C1C}">
                  <a14:useLocalDpi xmlns:a14="http://schemas.microsoft.com/office/drawing/2010/main" val="0"/>
                </a:ext>
              </a:extLst>
            </a:blip>
            <a:srcRect/>
            <a:stretch>
              <a:fillRect l="-6572" r="-6572"/>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w="76200">
                <a:solidFill>
                  <a:schemeClr val="bg1"/>
                </a:solidFill>
              </a:ln>
              <a:solidFill>
                <a:schemeClr val="bg1"/>
              </a:solidFill>
            </a:endParaRPr>
          </a:p>
        </p:txBody>
      </p:sp>
      <p:sp>
        <p:nvSpPr>
          <p:cNvPr id="10" name="Rectangle : coins arrondis 6">
            <a:extLst>
              <a:ext uri="{FF2B5EF4-FFF2-40B4-BE49-F238E27FC236}">
                <a16:creationId xmlns:a16="http://schemas.microsoft.com/office/drawing/2014/main" id="{D2C14244-9D59-4387-AF16-88DC15D00E31}"/>
              </a:ext>
            </a:extLst>
          </p:cNvPr>
          <p:cNvSpPr/>
          <p:nvPr/>
        </p:nvSpPr>
        <p:spPr>
          <a:xfrm>
            <a:off x="2209304" y="3831172"/>
            <a:ext cx="5602417" cy="6686673"/>
          </a:xfrm>
          <a:prstGeom prst="roundRect">
            <a:avLst>
              <a:gd name="adj" fmla="val 21197"/>
            </a:avLst>
          </a:prstGeom>
          <a:blipFill dpi="0" rotWithShape="1">
            <a:blip r:embed="rId5" cstate="email">
              <a:extLst>
                <a:ext uri="{28A0092B-C50C-407E-A947-70E740481C1C}">
                  <a14:useLocalDpi xmlns:a14="http://schemas.microsoft.com/office/drawing/2010/main" val="0"/>
                </a:ext>
              </a:extLst>
            </a:blip>
            <a:srcRect/>
            <a:stretch>
              <a:fillRect l="-9118" r="-9118"/>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w="76200">
                <a:solidFill>
                  <a:schemeClr val="bg1"/>
                </a:solidFill>
              </a:ln>
              <a:solidFill>
                <a:schemeClr val="bg1"/>
              </a:solidFill>
            </a:endParaRPr>
          </a:p>
        </p:txBody>
      </p:sp>
      <p:sp>
        <p:nvSpPr>
          <p:cNvPr id="12" name="ZoneTexte 2">
            <a:extLst>
              <a:ext uri="{FF2B5EF4-FFF2-40B4-BE49-F238E27FC236}">
                <a16:creationId xmlns:a16="http://schemas.microsoft.com/office/drawing/2014/main" id="{7C1D280E-35B8-4DCA-B528-BF40A1173AE4}"/>
              </a:ext>
            </a:extLst>
          </p:cNvPr>
          <p:cNvSpPr txBox="1"/>
          <p:nvPr/>
        </p:nvSpPr>
        <p:spPr>
          <a:xfrm>
            <a:off x="2711850" y="11075004"/>
            <a:ext cx="6956612" cy="1754326"/>
          </a:xfrm>
          <a:prstGeom prst="rect">
            <a:avLst/>
          </a:prstGeom>
          <a:noFill/>
        </p:spPr>
        <p:txBody>
          <a:bodyPr wrap="square" rtlCol="0">
            <a:spAutoFit/>
          </a:bodyPr>
          <a:lstStyle/>
          <a:p>
            <a:pPr marL="571500" lvl="0" indent="-571500">
              <a:buFont typeface="Courier New" panose="02070309020205020404" pitchFamily="49" charset="0"/>
              <a:buChar char="o"/>
            </a:pPr>
            <a:r>
              <a:rPr lang="en-US" sz="3600" dirty="0">
                <a:solidFill>
                  <a:srgbClr val="002060"/>
                </a:solidFill>
                <a:latin typeface="Calibri" panose="020F0502020204030204" pitchFamily="34" charset="0"/>
                <a:ea typeface="Times New Roman" panose="02020603050405020304" pitchFamily="18" charset="0"/>
              </a:rPr>
              <a:t>Sales Pitch</a:t>
            </a:r>
          </a:p>
          <a:p>
            <a:pPr marL="571500" lvl="0" indent="-571500">
              <a:buFont typeface="Courier New" panose="02070309020205020404" pitchFamily="49" charset="0"/>
              <a:buChar char="o"/>
            </a:pPr>
            <a:r>
              <a:rPr lang="en-US" sz="3600" dirty="0">
                <a:solidFill>
                  <a:srgbClr val="002060"/>
                </a:solidFill>
                <a:latin typeface="Calibri" panose="020F0502020204030204" pitchFamily="34" charset="0"/>
                <a:ea typeface="Times New Roman" panose="02020603050405020304" pitchFamily="18" charset="0"/>
              </a:rPr>
              <a:t>Cold Calling</a:t>
            </a:r>
          </a:p>
          <a:p>
            <a:pPr marL="571500" lvl="0" indent="-571500">
              <a:buFont typeface="Courier New" panose="02070309020205020404" pitchFamily="49" charset="0"/>
              <a:buChar char="o"/>
            </a:pPr>
            <a:r>
              <a:rPr lang="en-US" sz="3600" dirty="0">
                <a:solidFill>
                  <a:srgbClr val="002060"/>
                </a:solidFill>
                <a:latin typeface="Calibri" panose="020F0502020204030204" pitchFamily="34" charset="0"/>
                <a:ea typeface="Times New Roman" panose="02020603050405020304" pitchFamily="18" charset="0"/>
              </a:rPr>
              <a:t>Phone Prospection</a:t>
            </a:r>
          </a:p>
        </p:txBody>
      </p:sp>
      <p:sp>
        <p:nvSpPr>
          <p:cNvPr id="13" name="ZoneTexte 2">
            <a:extLst>
              <a:ext uri="{FF2B5EF4-FFF2-40B4-BE49-F238E27FC236}">
                <a16:creationId xmlns:a16="http://schemas.microsoft.com/office/drawing/2014/main" id="{A7906FEF-93DC-4A1C-8FD9-476E90AC66DF}"/>
              </a:ext>
            </a:extLst>
          </p:cNvPr>
          <p:cNvSpPr txBox="1"/>
          <p:nvPr/>
        </p:nvSpPr>
        <p:spPr>
          <a:xfrm>
            <a:off x="10324444" y="11130826"/>
            <a:ext cx="6956612" cy="1754326"/>
          </a:xfrm>
          <a:prstGeom prst="rect">
            <a:avLst/>
          </a:prstGeom>
          <a:noFill/>
        </p:spPr>
        <p:txBody>
          <a:bodyPr wrap="square" rtlCol="0">
            <a:spAutoFit/>
          </a:bodyPr>
          <a:lstStyle/>
          <a:p>
            <a:pPr marL="571500" lvl="0" indent="-571500">
              <a:buFont typeface="Courier New" panose="02070309020205020404" pitchFamily="49" charset="0"/>
              <a:buChar char="o"/>
            </a:pPr>
            <a:r>
              <a:rPr lang="en-US" sz="3600" dirty="0">
                <a:solidFill>
                  <a:srgbClr val="002060"/>
                </a:solidFill>
                <a:latin typeface="Calibri" panose="020F0502020204030204" pitchFamily="34" charset="0"/>
                <a:ea typeface="Times New Roman" panose="02020603050405020304" pitchFamily="18" charset="0"/>
              </a:rPr>
              <a:t>Sales Pitch</a:t>
            </a:r>
          </a:p>
          <a:p>
            <a:pPr marL="571500" lvl="0" indent="-571500">
              <a:buFont typeface="Courier New" panose="02070309020205020404" pitchFamily="49" charset="0"/>
              <a:buChar char="o"/>
            </a:pPr>
            <a:r>
              <a:rPr lang="en-US" sz="3600" dirty="0">
                <a:solidFill>
                  <a:srgbClr val="002060"/>
                </a:solidFill>
                <a:latin typeface="Calibri" panose="020F0502020204030204" pitchFamily="34" charset="0"/>
                <a:ea typeface="Times New Roman" panose="02020603050405020304" pitchFamily="18" charset="0"/>
              </a:rPr>
              <a:t>Customer meeting</a:t>
            </a:r>
          </a:p>
          <a:p>
            <a:pPr marL="571500" lvl="0" indent="-571500">
              <a:buFont typeface="Courier New" panose="02070309020205020404" pitchFamily="49" charset="0"/>
              <a:buChar char="o"/>
            </a:pPr>
            <a:endParaRPr lang="en-US" sz="3600" dirty="0">
              <a:solidFill>
                <a:srgbClr val="002060"/>
              </a:solidFill>
              <a:latin typeface="Calibri" panose="020F0502020204030204" pitchFamily="34" charset="0"/>
              <a:ea typeface="Times New Roman" panose="02020603050405020304" pitchFamily="18" charset="0"/>
            </a:endParaRPr>
          </a:p>
        </p:txBody>
      </p:sp>
      <p:sp>
        <p:nvSpPr>
          <p:cNvPr id="14" name="ZoneTexte 2">
            <a:extLst>
              <a:ext uri="{FF2B5EF4-FFF2-40B4-BE49-F238E27FC236}">
                <a16:creationId xmlns:a16="http://schemas.microsoft.com/office/drawing/2014/main" id="{6F5AF48F-7FBA-4400-92C0-394299705693}"/>
              </a:ext>
            </a:extLst>
          </p:cNvPr>
          <p:cNvSpPr txBox="1"/>
          <p:nvPr/>
        </p:nvSpPr>
        <p:spPr>
          <a:xfrm>
            <a:off x="18336162" y="11075004"/>
            <a:ext cx="6956612" cy="1754326"/>
          </a:xfrm>
          <a:prstGeom prst="rect">
            <a:avLst/>
          </a:prstGeom>
          <a:noFill/>
        </p:spPr>
        <p:txBody>
          <a:bodyPr wrap="square" rtlCol="0">
            <a:spAutoFit/>
          </a:bodyPr>
          <a:lstStyle/>
          <a:p>
            <a:pPr marL="571500" lvl="0" indent="-571500">
              <a:buFont typeface="Courier New" panose="02070309020205020404" pitchFamily="49" charset="0"/>
              <a:buChar char="o"/>
            </a:pPr>
            <a:r>
              <a:rPr lang="en-US" sz="3600" dirty="0">
                <a:solidFill>
                  <a:srgbClr val="002060"/>
                </a:solidFill>
                <a:latin typeface="Calibri" panose="020F0502020204030204" pitchFamily="34" charset="0"/>
                <a:ea typeface="Times New Roman" panose="02020603050405020304" pitchFamily="18" charset="0"/>
              </a:rPr>
              <a:t>Webinar</a:t>
            </a:r>
          </a:p>
          <a:p>
            <a:pPr marL="571500" lvl="0" indent="-571500">
              <a:buFont typeface="Courier New" panose="02070309020205020404" pitchFamily="49" charset="0"/>
              <a:buChar char="o"/>
            </a:pPr>
            <a:r>
              <a:rPr lang="en-US" sz="3600" dirty="0">
                <a:solidFill>
                  <a:srgbClr val="002060"/>
                </a:solidFill>
                <a:latin typeface="Calibri" panose="020F0502020204030204" pitchFamily="34" charset="0"/>
                <a:ea typeface="Times New Roman" panose="02020603050405020304" pitchFamily="18" charset="0"/>
              </a:rPr>
              <a:t>Investor Pitch</a:t>
            </a:r>
          </a:p>
          <a:p>
            <a:pPr marL="571500" lvl="0" indent="-571500">
              <a:buFont typeface="Courier New" panose="02070309020205020404" pitchFamily="49" charset="0"/>
              <a:buChar char="o"/>
            </a:pPr>
            <a:r>
              <a:rPr lang="en-US" sz="3600" dirty="0">
                <a:solidFill>
                  <a:srgbClr val="002060"/>
                </a:solidFill>
                <a:latin typeface="Calibri" panose="020F0502020204030204" pitchFamily="34" charset="0"/>
                <a:ea typeface="Times New Roman" panose="02020603050405020304" pitchFamily="18" charset="0"/>
              </a:rPr>
              <a:t>Partnership</a:t>
            </a:r>
          </a:p>
        </p:txBody>
      </p:sp>
      <p:sp>
        <p:nvSpPr>
          <p:cNvPr id="15" name="ZoneTexte 1">
            <a:extLst>
              <a:ext uri="{FF2B5EF4-FFF2-40B4-BE49-F238E27FC236}">
                <a16:creationId xmlns:a16="http://schemas.microsoft.com/office/drawing/2014/main" id="{4BBD9BAD-07F3-4082-A5A6-78325CDEF299}"/>
              </a:ext>
            </a:extLst>
          </p:cNvPr>
          <p:cNvSpPr txBox="1"/>
          <p:nvPr/>
        </p:nvSpPr>
        <p:spPr>
          <a:xfrm>
            <a:off x="2209304" y="883039"/>
            <a:ext cx="13157200" cy="1446550"/>
          </a:xfrm>
          <a:prstGeom prst="rect">
            <a:avLst/>
          </a:prstGeom>
          <a:noFill/>
        </p:spPr>
        <p:txBody>
          <a:bodyPr wrap="square" rtlCol="0">
            <a:spAutoFit/>
          </a:bodyPr>
          <a:lstStyle/>
          <a:p>
            <a:r>
              <a:rPr lang="fr-BE" sz="8800" b="1" dirty="0" err="1">
                <a:solidFill>
                  <a:srgbClr val="F2A654"/>
                </a:solidFill>
              </a:rPr>
              <a:t>Different</a:t>
            </a:r>
            <a:r>
              <a:rPr lang="fr-BE" sz="8800" b="1" dirty="0">
                <a:solidFill>
                  <a:srgbClr val="F2A654"/>
                </a:solidFill>
              </a:rPr>
              <a:t> </a:t>
            </a:r>
            <a:r>
              <a:rPr lang="fr-BE" sz="8800" b="1" dirty="0">
                <a:solidFill>
                  <a:schemeClr val="bg1"/>
                </a:solidFill>
              </a:rPr>
              <a:t>Sales Pitch </a:t>
            </a:r>
          </a:p>
        </p:txBody>
      </p:sp>
    </p:spTree>
    <p:extLst>
      <p:ext uri="{BB962C8B-B14F-4D97-AF65-F5344CB8AC3E}">
        <p14:creationId xmlns:p14="http://schemas.microsoft.com/office/powerpoint/2010/main" val="4042171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ales pitch best practices">
            <a:extLst>
              <a:ext uri="{FF2B5EF4-FFF2-40B4-BE49-F238E27FC236}">
                <a16:creationId xmlns:a16="http://schemas.microsoft.com/office/drawing/2014/main" id="{5264AE97-8A3F-4FA1-A3DB-2BC44D2730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9015" y="3018055"/>
            <a:ext cx="14759517" cy="1153721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E23668A2-DAC5-4AA7-A6B9-8D33E8E68737}"/>
              </a:ext>
            </a:extLst>
          </p:cNvPr>
          <p:cNvSpPr/>
          <p:nvPr/>
        </p:nvSpPr>
        <p:spPr>
          <a:xfrm>
            <a:off x="-237067" y="3335729"/>
            <a:ext cx="4781550" cy="10380271"/>
          </a:xfrm>
          <a:prstGeom prst="rect">
            <a:avLst/>
          </a:prstGeom>
          <a:solidFill>
            <a:srgbClr val="F3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10">
            <a:extLst>
              <a:ext uri="{FF2B5EF4-FFF2-40B4-BE49-F238E27FC236}">
                <a16:creationId xmlns:a16="http://schemas.microsoft.com/office/drawing/2014/main" id="{F0484218-67C3-4E07-B266-E990DC44AA57}"/>
              </a:ext>
            </a:extLst>
          </p:cNvPr>
          <p:cNvSpPr/>
          <p:nvPr/>
        </p:nvSpPr>
        <p:spPr>
          <a:xfrm>
            <a:off x="19168533" y="3335729"/>
            <a:ext cx="5209118" cy="10380271"/>
          </a:xfrm>
          <a:prstGeom prst="rect">
            <a:avLst/>
          </a:prstGeom>
          <a:solidFill>
            <a:srgbClr val="F3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5" name="Espace réservé du contenu 12">
            <a:extLst>
              <a:ext uri="{FF2B5EF4-FFF2-40B4-BE49-F238E27FC236}">
                <a16:creationId xmlns:a16="http://schemas.microsoft.com/office/drawing/2014/main" id="{AF9BC4FF-8449-843C-99CD-95B142396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377651" cy="4059004"/>
          </a:xfrm>
          <a:prstGeom prst="rect">
            <a:avLst/>
          </a:prstGeom>
        </p:spPr>
      </p:pic>
      <p:sp>
        <p:nvSpPr>
          <p:cNvPr id="8" name="Freeform 27">
            <a:extLst>
              <a:ext uri="{FF2B5EF4-FFF2-40B4-BE49-F238E27FC236}">
                <a16:creationId xmlns:a16="http://schemas.microsoft.com/office/drawing/2014/main" id="{B23BD214-E567-EB6E-A98E-0EAE09D0BBBD}"/>
              </a:ext>
            </a:extLst>
          </p:cNvPr>
          <p:cNvSpPr>
            <a:spLocks noChangeAspect="1" noChangeArrowheads="1"/>
          </p:cNvSpPr>
          <p:nvPr/>
        </p:nvSpPr>
        <p:spPr bwMode="auto">
          <a:xfrm rot="5400000">
            <a:off x="-407486" y="3535094"/>
            <a:ext cx="1862786" cy="1047819"/>
          </a:xfrm>
          <a:custGeom>
            <a:avLst/>
            <a:gdLst>
              <a:gd name="T0" fmla="*/ 1305 w 2610"/>
              <a:gd name="T1" fmla="*/ 0 h 1470"/>
              <a:gd name="T2" fmla="*/ 1305 w 2610"/>
              <a:gd name="T3" fmla="*/ 0 h 1470"/>
              <a:gd name="T4" fmla="*/ 1305 w 2610"/>
              <a:gd name="T5" fmla="*/ 0 h 1470"/>
              <a:gd name="T6" fmla="*/ 0 w 2610"/>
              <a:gd name="T7" fmla="*/ 1305 h 1470"/>
              <a:gd name="T8" fmla="*/ 0 w 2610"/>
              <a:gd name="T9" fmla="*/ 1469 h 1470"/>
              <a:gd name="T10" fmla="*/ 2609 w 2610"/>
              <a:gd name="T11" fmla="*/ 1469 h 1470"/>
              <a:gd name="T12" fmla="*/ 2609 w 2610"/>
              <a:gd name="T13" fmla="*/ 1305 h 1470"/>
              <a:gd name="T14" fmla="*/ 2609 w 2610"/>
              <a:gd name="T15" fmla="*/ 1305 h 1470"/>
              <a:gd name="T16" fmla="*/ 1305 w 2610"/>
              <a:gd name="T17" fmla="*/ 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0" h="1470">
                <a:moveTo>
                  <a:pt x="1305" y="0"/>
                </a:moveTo>
                <a:lnTo>
                  <a:pt x="1305" y="0"/>
                </a:lnTo>
                <a:lnTo>
                  <a:pt x="1305" y="0"/>
                </a:lnTo>
                <a:cubicBezTo>
                  <a:pt x="584" y="0"/>
                  <a:pt x="0" y="584"/>
                  <a:pt x="0" y="1305"/>
                </a:cubicBezTo>
                <a:lnTo>
                  <a:pt x="0" y="1469"/>
                </a:lnTo>
                <a:lnTo>
                  <a:pt x="2609" y="1469"/>
                </a:lnTo>
                <a:lnTo>
                  <a:pt x="2609" y="1305"/>
                </a:lnTo>
                <a:lnTo>
                  <a:pt x="2609" y="1305"/>
                </a:lnTo>
                <a:cubicBezTo>
                  <a:pt x="2609" y="584"/>
                  <a:pt x="2025" y="0"/>
                  <a:pt x="1305" y="0"/>
                </a:cubicBezTo>
              </a:path>
            </a:pathLst>
          </a:custGeom>
          <a:solidFill>
            <a:schemeClr val="accent1"/>
          </a:solidFill>
          <a:ln>
            <a:noFill/>
          </a:ln>
          <a:effectLst/>
        </p:spPr>
        <p:txBody>
          <a:bodyPr wrap="none" anchor="ctr"/>
          <a:lstStyle/>
          <a:p>
            <a:pPr algn="ctr"/>
            <a:endParaRPr lang="en-US" sz="4300" b="1" dirty="0">
              <a:solidFill>
                <a:schemeClr val="bg1"/>
              </a:solidFill>
              <a:latin typeface="Montserrat" panose="00000500000000000000" pitchFamily="2" charset="0"/>
            </a:endParaRPr>
          </a:p>
        </p:txBody>
      </p:sp>
      <p:sp>
        <p:nvSpPr>
          <p:cNvPr id="2" name="ZoneTexte 1">
            <a:extLst>
              <a:ext uri="{FF2B5EF4-FFF2-40B4-BE49-F238E27FC236}">
                <a16:creationId xmlns:a16="http://schemas.microsoft.com/office/drawing/2014/main" id="{F9B193F8-2C25-9E43-97CC-22818901BE42}"/>
              </a:ext>
            </a:extLst>
          </p:cNvPr>
          <p:cNvSpPr txBox="1"/>
          <p:nvPr/>
        </p:nvSpPr>
        <p:spPr>
          <a:xfrm>
            <a:off x="2249061" y="2612454"/>
            <a:ext cx="13157200" cy="1446550"/>
          </a:xfrm>
          <a:prstGeom prst="rect">
            <a:avLst/>
          </a:prstGeom>
          <a:noFill/>
        </p:spPr>
        <p:txBody>
          <a:bodyPr wrap="square" rtlCol="0">
            <a:spAutoFit/>
          </a:bodyPr>
          <a:lstStyle/>
          <a:p>
            <a:r>
              <a:rPr lang="fr-BE" sz="8800" b="1" dirty="0">
                <a:solidFill>
                  <a:srgbClr val="F2A654"/>
                </a:solidFill>
              </a:rPr>
              <a:t>Sales Pitch </a:t>
            </a:r>
            <a:r>
              <a:rPr lang="fr-BE" sz="8800" b="1" dirty="0" err="1">
                <a:solidFill>
                  <a:schemeClr val="bg1"/>
                </a:solidFill>
              </a:rPr>
              <a:t>Strategy</a:t>
            </a:r>
            <a:endParaRPr lang="fr-BE" sz="8800" b="1" dirty="0">
              <a:solidFill>
                <a:schemeClr val="bg1"/>
              </a:solidFill>
            </a:endParaRPr>
          </a:p>
        </p:txBody>
      </p:sp>
    </p:spTree>
    <p:extLst>
      <p:ext uri="{BB962C8B-B14F-4D97-AF65-F5344CB8AC3E}">
        <p14:creationId xmlns:p14="http://schemas.microsoft.com/office/powerpoint/2010/main" val="1073623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12">
            <a:extLst>
              <a:ext uri="{FF2B5EF4-FFF2-40B4-BE49-F238E27FC236}">
                <a16:creationId xmlns:a16="http://schemas.microsoft.com/office/drawing/2014/main" id="{AF9BC4FF-8449-843C-99CD-95B142396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9702"/>
            <a:ext cx="24377651" cy="6094410"/>
          </a:xfrm>
          <a:prstGeom prst="rect">
            <a:avLst/>
          </a:prstGeom>
        </p:spPr>
      </p:pic>
      <p:sp>
        <p:nvSpPr>
          <p:cNvPr id="8" name="Freeform 27">
            <a:extLst>
              <a:ext uri="{FF2B5EF4-FFF2-40B4-BE49-F238E27FC236}">
                <a16:creationId xmlns:a16="http://schemas.microsoft.com/office/drawing/2014/main" id="{B23BD214-E567-EB6E-A98E-0EAE09D0BBBD}"/>
              </a:ext>
            </a:extLst>
          </p:cNvPr>
          <p:cNvSpPr>
            <a:spLocks noChangeAspect="1" noChangeArrowheads="1"/>
          </p:cNvSpPr>
          <p:nvPr/>
        </p:nvSpPr>
        <p:spPr bwMode="auto">
          <a:xfrm rot="5400000">
            <a:off x="-407485" y="5570501"/>
            <a:ext cx="1862786" cy="1047819"/>
          </a:xfrm>
          <a:custGeom>
            <a:avLst/>
            <a:gdLst>
              <a:gd name="T0" fmla="*/ 1305 w 2610"/>
              <a:gd name="T1" fmla="*/ 0 h 1470"/>
              <a:gd name="T2" fmla="*/ 1305 w 2610"/>
              <a:gd name="T3" fmla="*/ 0 h 1470"/>
              <a:gd name="T4" fmla="*/ 1305 w 2610"/>
              <a:gd name="T5" fmla="*/ 0 h 1470"/>
              <a:gd name="T6" fmla="*/ 0 w 2610"/>
              <a:gd name="T7" fmla="*/ 1305 h 1470"/>
              <a:gd name="T8" fmla="*/ 0 w 2610"/>
              <a:gd name="T9" fmla="*/ 1469 h 1470"/>
              <a:gd name="T10" fmla="*/ 2609 w 2610"/>
              <a:gd name="T11" fmla="*/ 1469 h 1470"/>
              <a:gd name="T12" fmla="*/ 2609 w 2610"/>
              <a:gd name="T13" fmla="*/ 1305 h 1470"/>
              <a:gd name="T14" fmla="*/ 2609 w 2610"/>
              <a:gd name="T15" fmla="*/ 1305 h 1470"/>
              <a:gd name="T16" fmla="*/ 1305 w 2610"/>
              <a:gd name="T17" fmla="*/ 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0" h="1470">
                <a:moveTo>
                  <a:pt x="1305" y="0"/>
                </a:moveTo>
                <a:lnTo>
                  <a:pt x="1305" y="0"/>
                </a:lnTo>
                <a:lnTo>
                  <a:pt x="1305" y="0"/>
                </a:lnTo>
                <a:cubicBezTo>
                  <a:pt x="584" y="0"/>
                  <a:pt x="0" y="584"/>
                  <a:pt x="0" y="1305"/>
                </a:cubicBezTo>
                <a:lnTo>
                  <a:pt x="0" y="1469"/>
                </a:lnTo>
                <a:lnTo>
                  <a:pt x="2609" y="1469"/>
                </a:lnTo>
                <a:lnTo>
                  <a:pt x="2609" y="1305"/>
                </a:lnTo>
                <a:lnTo>
                  <a:pt x="2609" y="1305"/>
                </a:lnTo>
                <a:cubicBezTo>
                  <a:pt x="2609" y="584"/>
                  <a:pt x="2025" y="0"/>
                  <a:pt x="1305" y="0"/>
                </a:cubicBezTo>
              </a:path>
            </a:pathLst>
          </a:custGeom>
          <a:solidFill>
            <a:schemeClr val="accent1"/>
          </a:solidFill>
          <a:ln>
            <a:noFill/>
          </a:ln>
          <a:effectLst/>
        </p:spPr>
        <p:txBody>
          <a:bodyPr wrap="none" anchor="ctr"/>
          <a:lstStyle/>
          <a:p>
            <a:pPr algn="ctr"/>
            <a:endParaRPr lang="en-US" sz="4300" b="1" dirty="0">
              <a:solidFill>
                <a:schemeClr val="bg1"/>
              </a:solidFill>
              <a:latin typeface="Montserrat" panose="00000500000000000000" pitchFamily="2" charset="0"/>
            </a:endParaRPr>
          </a:p>
        </p:txBody>
      </p:sp>
      <p:sp>
        <p:nvSpPr>
          <p:cNvPr id="7" name="Rectangle : coins arrondis 6">
            <a:extLst>
              <a:ext uri="{FF2B5EF4-FFF2-40B4-BE49-F238E27FC236}">
                <a16:creationId xmlns:a16="http://schemas.microsoft.com/office/drawing/2014/main" id="{772DD146-D920-EABE-85CE-CD828371FE22}"/>
              </a:ext>
            </a:extLst>
          </p:cNvPr>
          <p:cNvSpPr/>
          <p:nvPr/>
        </p:nvSpPr>
        <p:spPr>
          <a:xfrm>
            <a:off x="9668462" y="3831173"/>
            <a:ext cx="5602417" cy="6686673"/>
          </a:xfrm>
          <a:prstGeom prst="roundRect">
            <a:avLst>
              <a:gd name="adj" fmla="val 21197"/>
            </a:avLst>
          </a:prstGeom>
          <a:blipFill dpi="0"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l="-8475" r="-8475"/>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w="76200">
                <a:solidFill>
                  <a:schemeClr val="bg1"/>
                </a:solidFill>
              </a:ln>
              <a:solidFill>
                <a:schemeClr val="bg1"/>
              </a:solidFill>
            </a:endParaRPr>
          </a:p>
        </p:txBody>
      </p:sp>
      <p:sp>
        <p:nvSpPr>
          <p:cNvPr id="9" name="Rectangle : coins arrondis 6">
            <a:extLst>
              <a:ext uri="{FF2B5EF4-FFF2-40B4-BE49-F238E27FC236}">
                <a16:creationId xmlns:a16="http://schemas.microsoft.com/office/drawing/2014/main" id="{4CD3DFD8-2C22-4C18-825E-F3041F8DCF3D}"/>
              </a:ext>
            </a:extLst>
          </p:cNvPr>
          <p:cNvSpPr/>
          <p:nvPr/>
        </p:nvSpPr>
        <p:spPr>
          <a:xfrm>
            <a:off x="17243412" y="3831173"/>
            <a:ext cx="5602417" cy="6686673"/>
          </a:xfrm>
          <a:prstGeom prst="roundRect">
            <a:avLst>
              <a:gd name="adj" fmla="val 21197"/>
            </a:avLst>
          </a:prstGeom>
          <a:blipFill dpi="0"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l="-30965" r="-30965"/>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w="76200">
                <a:solidFill>
                  <a:schemeClr val="bg1"/>
                </a:solidFill>
              </a:ln>
              <a:solidFill>
                <a:schemeClr val="bg1"/>
              </a:solidFill>
            </a:endParaRPr>
          </a:p>
        </p:txBody>
      </p:sp>
      <p:sp>
        <p:nvSpPr>
          <p:cNvPr id="10" name="Rectangle : coins arrondis 6">
            <a:extLst>
              <a:ext uri="{FF2B5EF4-FFF2-40B4-BE49-F238E27FC236}">
                <a16:creationId xmlns:a16="http://schemas.microsoft.com/office/drawing/2014/main" id="{D2C14244-9D59-4387-AF16-88DC15D00E31}"/>
              </a:ext>
            </a:extLst>
          </p:cNvPr>
          <p:cNvSpPr/>
          <p:nvPr/>
        </p:nvSpPr>
        <p:spPr>
          <a:xfrm>
            <a:off x="2209304" y="3831172"/>
            <a:ext cx="5602417" cy="6686673"/>
          </a:xfrm>
          <a:prstGeom prst="roundRect">
            <a:avLst>
              <a:gd name="adj" fmla="val 21197"/>
            </a:avLst>
          </a:prstGeom>
          <a:blipFill dpi="0" rotWithShape="1">
            <a:blip r:embed="rId7" cstate="email">
              <a:extLst>
                <a:ext uri="{28A0092B-C50C-407E-A947-70E740481C1C}">
                  <a14:useLocalDpi xmlns:a14="http://schemas.microsoft.com/office/drawing/2010/main" val="0"/>
                </a:ext>
              </a:extLst>
            </a:blip>
            <a:srcRect/>
            <a:stretch>
              <a:fillRect l="-7511" t="-2762" r="-7511" b="-2762"/>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w="76200">
                <a:solidFill>
                  <a:schemeClr val="bg1"/>
                </a:solidFill>
              </a:ln>
              <a:solidFill>
                <a:schemeClr val="bg1"/>
              </a:solidFill>
            </a:endParaRPr>
          </a:p>
        </p:txBody>
      </p:sp>
      <p:sp>
        <p:nvSpPr>
          <p:cNvPr id="12" name="ZoneTexte 2">
            <a:extLst>
              <a:ext uri="{FF2B5EF4-FFF2-40B4-BE49-F238E27FC236}">
                <a16:creationId xmlns:a16="http://schemas.microsoft.com/office/drawing/2014/main" id="{7C1D280E-35B8-4DCA-B528-BF40A1173AE4}"/>
              </a:ext>
            </a:extLst>
          </p:cNvPr>
          <p:cNvSpPr txBox="1"/>
          <p:nvPr/>
        </p:nvSpPr>
        <p:spPr>
          <a:xfrm>
            <a:off x="2711850" y="11075004"/>
            <a:ext cx="6956612" cy="1200329"/>
          </a:xfrm>
          <a:prstGeom prst="rect">
            <a:avLst/>
          </a:prstGeom>
          <a:noFill/>
        </p:spPr>
        <p:txBody>
          <a:bodyPr wrap="square" rtlCol="0">
            <a:spAutoFit/>
          </a:bodyPr>
          <a:lstStyle/>
          <a:p>
            <a:pPr marL="571500" lvl="0" indent="-571500">
              <a:buFont typeface="Courier New" panose="02070309020205020404" pitchFamily="49" charset="0"/>
              <a:buChar char="o"/>
            </a:pPr>
            <a:r>
              <a:rPr lang="en-US" sz="3600" b="1" dirty="0">
                <a:solidFill>
                  <a:srgbClr val="002060"/>
                </a:solidFill>
                <a:latin typeface="Calibri" panose="020F0502020204030204" pitchFamily="34" charset="0"/>
                <a:ea typeface="Times New Roman" panose="02020603050405020304" pitchFamily="18" charset="0"/>
              </a:rPr>
              <a:t>Simon Sinek</a:t>
            </a:r>
          </a:p>
          <a:p>
            <a:pPr marL="571500" lvl="0" indent="-571500">
              <a:buFont typeface="Courier New" panose="02070309020205020404" pitchFamily="49" charset="0"/>
              <a:buChar char="o"/>
            </a:pPr>
            <a:r>
              <a:rPr lang="en-US" sz="3600" dirty="0">
                <a:solidFill>
                  <a:srgbClr val="002060"/>
                </a:solidFill>
                <a:latin typeface="Calibri" panose="020F0502020204030204" pitchFamily="34" charset="0"/>
                <a:ea typeface="Times New Roman" panose="02020603050405020304" pitchFamily="18" charset="0"/>
              </a:rPr>
              <a:t>Golden Circle</a:t>
            </a:r>
          </a:p>
        </p:txBody>
      </p:sp>
      <p:sp>
        <p:nvSpPr>
          <p:cNvPr id="13" name="ZoneTexte 2">
            <a:extLst>
              <a:ext uri="{FF2B5EF4-FFF2-40B4-BE49-F238E27FC236}">
                <a16:creationId xmlns:a16="http://schemas.microsoft.com/office/drawing/2014/main" id="{A7906FEF-93DC-4A1C-8FD9-476E90AC66DF}"/>
              </a:ext>
            </a:extLst>
          </p:cNvPr>
          <p:cNvSpPr txBox="1"/>
          <p:nvPr/>
        </p:nvSpPr>
        <p:spPr>
          <a:xfrm>
            <a:off x="10324444" y="11130826"/>
            <a:ext cx="6956612" cy="1754326"/>
          </a:xfrm>
          <a:prstGeom prst="rect">
            <a:avLst/>
          </a:prstGeom>
          <a:noFill/>
        </p:spPr>
        <p:txBody>
          <a:bodyPr wrap="square" rtlCol="0">
            <a:spAutoFit/>
          </a:bodyPr>
          <a:lstStyle/>
          <a:p>
            <a:pPr marL="571500" lvl="0" indent="-571500">
              <a:buFont typeface="Courier New" panose="02070309020205020404" pitchFamily="49" charset="0"/>
              <a:buChar char="o"/>
            </a:pPr>
            <a:r>
              <a:rPr lang="en-US" sz="3600" b="1" dirty="0">
                <a:solidFill>
                  <a:srgbClr val="002060"/>
                </a:solidFill>
                <a:latin typeface="Calibri" panose="020F0502020204030204" pitchFamily="34" charset="0"/>
                <a:ea typeface="Times New Roman" panose="02020603050405020304" pitchFamily="18" charset="0"/>
              </a:rPr>
              <a:t>Connor Neill</a:t>
            </a:r>
          </a:p>
          <a:p>
            <a:pPr marL="571500" lvl="0" indent="-571500">
              <a:buFont typeface="Courier New" panose="02070309020205020404" pitchFamily="49" charset="0"/>
              <a:buChar char="o"/>
            </a:pPr>
            <a:r>
              <a:rPr lang="en-US" sz="3600" dirty="0">
                <a:solidFill>
                  <a:srgbClr val="002060"/>
                </a:solidFill>
                <a:latin typeface="Calibri" panose="020F0502020204030204" pitchFamily="34" charset="0"/>
                <a:ea typeface="Times New Roman" panose="02020603050405020304" pitchFamily="18" charset="0"/>
              </a:rPr>
              <a:t>How to start a speech</a:t>
            </a:r>
          </a:p>
          <a:p>
            <a:pPr marL="571500" lvl="0" indent="-571500">
              <a:buFont typeface="Courier New" panose="02070309020205020404" pitchFamily="49" charset="0"/>
              <a:buChar char="o"/>
            </a:pPr>
            <a:endParaRPr lang="en-US" sz="3600" dirty="0">
              <a:solidFill>
                <a:srgbClr val="002060"/>
              </a:solidFill>
              <a:latin typeface="Calibri" panose="020F0502020204030204" pitchFamily="34" charset="0"/>
              <a:ea typeface="Times New Roman" panose="02020603050405020304" pitchFamily="18" charset="0"/>
            </a:endParaRPr>
          </a:p>
        </p:txBody>
      </p:sp>
      <p:sp>
        <p:nvSpPr>
          <p:cNvPr id="14" name="ZoneTexte 2">
            <a:extLst>
              <a:ext uri="{FF2B5EF4-FFF2-40B4-BE49-F238E27FC236}">
                <a16:creationId xmlns:a16="http://schemas.microsoft.com/office/drawing/2014/main" id="{6F5AF48F-7FBA-4400-92C0-394299705693}"/>
              </a:ext>
            </a:extLst>
          </p:cNvPr>
          <p:cNvSpPr txBox="1"/>
          <p:nvPr/>
        </p:nvSpPr>
        <p:spPr>
          <a:xfrm>
            <a:off x="18336162" y="11075004"/>
            <a:ext cx="6956612" cy="1200329"/>
          </a:xfrm>
          <a:prstGeom prst="rect">
            <a:avLst/>
          </a:prstGeom>
          <a:noFill/>
        </p:spPr>
        <p:txBody>
          <a:bodyPr wrap="square" rtlCol="0">
            <a:spAutoFit/>
          </a:bodyPr>
          <a:lstStyle/>
          <a:p>
            <a:pPr marL="571500" lvl="0" indent="-571500">
              <a:buFont typeface="Courier New" panose="02070309020205020404" pitchFamily="49" charset="0"/>
              <a:buChar char="o"/>
            </a:pPr>
            <a:r>
              <a:rPr lang="en-US" sz="3600" b="1" dirty="0">
                <a:solidFill>
                  <a:srgbClr val="002060"/>
                </a:solidFill>
                <a:latin typeface="Calibri" panose="020F0502020204030204" pitchFamily="34" charset="0"/>
                <a:ea typeface="Times New Roman" panose="02020603050405020304" pitchFamily="18" charset="0"/>
              </a:rPr>
              <a:t>Jordan Belford</a:t>
            </a:r>
          </a:p>
          <a:p>
            <a:pPr marL="571500" lvl="0" indent="-571500">
              <a:buFont typeface="Courier New" panose="02070309020205020404" pitchFamily="49" charset="0"/>
              <a:buChar char="o"/>
            </a:pPr>
            <a:r>
              <a:rPr lang="en-US" sz="3600" dirty="0">
                <a:solidFill>
                  <a:srgbClr val="002060"/>
                </a:solidFill>
                <a:latin typeface="Calibri" panose="020F0502020204030204" pitchFamily="34" charset="0"/>
                <a:ea typeface="Times New Roman" panose="02020603050405020304" pitchFamily="18" charset="0"/>
              </a:rPr>
              <a:t>Sell me this pen</a:t>
            </a:r>
          </a:p>
        </p:txBody>
      </p:sp>
      <p:sp>
        <p:nvSpPr>
          <p:cNvPr id="15" name="ZoneTexte 1">
            <a:extLst>
              <a:ext uri="{FF2B5EF4-FFF2-40B4-BE49-F238E27FC236}">
                <a16:creationId xmlns:a16="http://schemas.microsoft.com/office/drawing/2014/main" id="{4BBD9BAD-07F3-4082-A5A6-78325CDEF299}"/>
              </a:ext>
            </a:extLst>
          </p:cNvPr>
          <p:cNvSpPr txBox="1"/>
          <p:nvPr/>
        </p:nvSpPr>
        <p:spPr>
          <a:xfrm>
            <a:off x="2209304" y="883039"/>
            <a:ext cx="13157200" cy="1446550"/>
          </a:xfrm>
          <a:prstGeom prst="rect">
            <a:avLst/>
          </a:prstGeom>
          <a:noFill/>
        </p:spPr>
        <p:txBody>
          <a:bodyPr wrap="square" rtlCol="0">
            <a:spAutoFit/>
          </a:bodyPr>
          <a:lstStyle/>
          <a:p>
            <a:r>
              <a:rPr lang="fr-BE" sz="8800" b="1" dirty="0">
                <a:solidFill>
                  <a:srgbClr val="F2A654"/>
                </a:solidFill>
              </a:rPr>
              <a:t>Sales </a:t>
            </a:r>
            <a:r>
              <a:rPr lang="fr-BE" sz="8800" b="1" dirty="0">
                <a:solidFill>
                  <a:schemeClr val="bg1"/>
                </a:solidFill>
              </a:rPr>
              <a:t>Mentors </a:t>
            </a:r>
          </a:p>
        </p:txBody>
      </p:sp>
    </p:spTree>
    <p:extLst>
      <p:ext uri="{BB962C8B-B14F-4D97-AF65-F5344CB8AC3E}">
        <p14:creationId xmlns:p14="http://schemas.microsoft.com/office/powerpoint/2010/main" val="2028992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12">
            <a:extLst>
              <a:ext uri="{FF2B5EF4-FFF2-40B4-BE49-F238E27FC236}">
                <a16:creationId xmlns:a16="http://schemas.microsoft.com/office/drawing/2014/main" id="{AF9BC4FF-8449-843C-99CD-95B142396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29" y="-2256895"/>
            <a:ext cx="24377651" cy="6094410"/>
          </a:xfrm>
          <a:prstGeom prst="rect">
            <a:avLst/>
          </a:prstGeom>
        </p:spPr>
      </p:pic>
      <p:sp>
        <p:nvSpPr>
          <p:cNvPr id="8" name="Freeform 27">
            <a:extLst>
              <a:ext uri="{FF2B5EF4-FFF2-40B4-BE49-F238E27FC236}">
                <a16:creationId xmlns:a16="http://schemas.microsoft.com/office/drawing/2014/main" id="{B23BD214-E567-EB6E-A98E-0EAE09D0BBBD}"/>
              </a:ext>
            </a:extLst>
          </p:cNvPr>
          <p:cNvSpPr>
            <a:spLocks noChangeAspect="1" noChangeArrowheads="1"/>
          </p:cNvSpPr>
          <p:nvPr/>
        </p:nvSpPr>
        <p:spPr bwMode="auto">
          <a:xfrm rot="5400000">
            <a:off x="-407485" y="5570501"/>
            <a:ext cx="1862786" cy="1047819"/>
          </a:xfrm>
          <a:custGeom>
            <a:avLst/>
            <a:gdLst>
              <a:gd name="T0" fmla="*/ 1305 w 2610"/>
              <a:gd name="T1" fmla="*/ 0 h 1470"/>
              <a:gd name="T2" fmla="*/ 1305 w 2610"/>
              <a:gd name="T3" fmla="*/ 0 h 1470"/>
              <a:gd name="T4" fmla="*/ 1305 w 2610"/>
              <a:gd name="T5" fmla="*/ 0 h 1470"/>
              <a:gd name="T6" fmla="*/ 0 w 2610"/>
              <a:gd name="T7" fmla="*/ 1305 h 1470"/>
              <a:gd name="T8" fmla="*/ 0 w 2610"/>
              <a:gd name="T9" fmla="*/ 1469 h 1470"/>
              <a:gd name="T10" fmla="*/ 2609 w 2610"/>
              <a:gd name="T11" fmla="*/ 1469 h 1470"/>
              <a:gd name="T12" fmla="*/ 2609 w 2610"/>
              <a:gd name="T13" fmla="*/ 1305 h 1470"/>
              <a:gd name="T14" fmla="*/ 2609 w 2610"/>
              <a:gd name="T15" fmla="*/ 1305 h 1470"/>
              <a:gd name="T16" fmla="*/ 1305 w 2610"/>
              <a:gd name="T17" fmla="*/ 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0" h="1470">
                <a:moveTo>
                  <a:pt x="1305" y="0"/>
                </a:moveTo>
                <a:lnTo>
                  <a:pt x="1305" y="0"/>
                </a:lnTo>
                <a:lnTo>
                  <a:pt x="1305" y="0"/>
                </a:lnTo>
                <a:cubicBezTo>
                  <a:pt x="584" y="0"/>
                  <a:pt x="0" y="584"/>
                  <a:pt x="0" y="1305"/>
                </a:cubicBezTo>
                <a:lnTo>
                  <a:pt x="0" y="1469"/>
                </a:lnTo>
                <a:lnTo>
                  <a:pt x="2609" y="1469"/>
                </a:lnTo>
                <a:lnTo>
                  <a:pt x="2609" y="1305"/>
                </a:lnTo>
                <a:lnTo>
                  <a:pt x="2609" y="1305"/>
                </a:lnTo>
                <a:cubicBezTo>
                  <a:pt x="2609" y="584"/>
                  <a:pt x="2025" y="0"/>
                  <a:pt x="1305" y="0"/>
                </a:cubicBezTo>
              </a:path>
            </a:pathLst>
          </a:custGeom>
          <a:solidFill>
            <a:schemeClr val="accent1"/>
          </a:solidFill>
          <a:ln>
            <a:noFill/>
          </a:ln>
          <a:effectLst/>
        </p:spPr>
        <p:txBody>
          <a:bodyPr wrap="none" anchor="ctr"/>
          <a:lstStyle/>
          <a:p>
            <a:pPr algn="ctr"/>
            <a:endParaRPr lang="en-US" sz="4300" b="1" dirty="0">
              <a:solidFill>
                <a:schemeClr val="bg1"/>
              </a:solidFill>
              <a:latin typeface="Montserrat" panose="00000500000000000000" pitchFamily="2" charset="0"/>
            </a:endParaRPr>
          </a:p>
        </p:txBody>
      </p:sp>
      <p:sp>
        <p:nvSpPr>
          <p:cNvPr id="15" name="ZoneTexte 1">
            <a:extLst>
              <a:ext uri="{FF2B5EF4-FFF2-40B4-BE49-F238E27FC236}">
                <a16:creationId xmlns:a16="http://schemas.microsoft.com/office/drawing/2014/main" id="{4BBD9BAD-07F3-4082-A5A6-78325CDEF299}"/>
              </a:ext>
            </a:extLst>
          </p:cNvPr>
          <p:cNvSpPr txBox="1"/>
          <p:nvPr/>
        </p:nvSpPr>
        <p:spPr>
          <a:xfrm>
            <a:off x="2209304" y="883039"/>
            <a:ext cx="13157200" cy="1446550"/>
          </a:xfrm>
          <a:prstGeom prst="rect">
            <a:avLst/>
          </a:prstGeom>
          <a:noFill/>
        </p:spPr>
        <p:txBody>
          <a:bodyPr wrap="square" rtlCol="0">
            <a:spAutoFit/>
          </a:bodyPr>
          <a:lstStyle/>
          <a:p>
            <a:r>
              <a:rPr lang="fr-BE" sz="8800" b="1" dirty="0">
                <a:solidFill>
                  <a:srgbClr val="F2A654"/>
                </a:solidFill>
              </a:rPr>
              <a:t>Sales </a:t>
            </a:r>
            <a:r>
              <a:rPr lang="fr-BE" sz="8800" b="1" dirty="0">
                <a:solidFill>
                  <a:schemeClr val="bg1"/>
                </a:solidFill>
              </a:rPr>
              <a:t>Mentors </a:t>
            </a:r>
          </a:p>
        </p:txBody>
      </p:sp>
      <p:pic>
        <p:nvPicPr>
          <p:cNvPr id="1026" name="Picture 2" descr="The Golden Circle Sheds Light in a World Full of Noise">
            <a:extLst>
              <a:ext uri="{FF2B5EF4-FFF2-40B4-BE49-F238E27FC236}">
                <a16:creationId xmlns:a16="http://schemas.microsoft.com/office/drawing/2014/main" id="{6B5A432B-23AB-48D4-B73F-8793F92C8541}"/>
              </a:ext>
            </a:extLst>
          </p:cNvPr>
          <p:cNvPicPr>
            <a:picLocks noChangeAspect="1" noChangeArrowheads="1"/>
          </p:cNvPicPr>
          <p:nvPr/>
        </p:nvPicPr>
        <p:blipFill>
          <a:blip r:embed="rId3" cstate="email">
            <a:clrChange>
              <a:clrFrom>
                <a:srgbClr val="F8FAFF"/>
              </a:clrFrom>
              <a:clrTo>
                <a:srgbClr val="F8FAFF">
                  <a:alpha val="0"/>
                </a:srgbClr>
              </a:clrTo>
            </a:clrChange>
            <a:extLst>
              <a:ext uri="{28A0092B-C50C-407E-A947-70E740481C1C}">
                <a14:useLocalDpi xmlns:a14="http://schemas.microsoft.com/office/drawing/2010/main" val="0"/>
              </a:ext>
            </a:extLst>
          </a:blip>
          <a:srcRect/>
          <a:stretch>
            <a:fillRect/>
          </a:stretch>
        </p:blipFill>
        <p:spPr bwMode="auto">
          <a:xfrm>
            <a:off x="3776869" y="4207764"/>
            <a:ext cx="16092853" cy="920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051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12">
            <a:extLst>
              <a:ext uri="{FF2B5EF4-FFF2-40B4-BE49-F238E27FC236}">
                <a16:creationId xmlns:a16="http://schemas.microsoft.com/office/drawing/2014/main" id="{7D47CDF4-A762-44C3-A1A8-94D4EDBA0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4377651" cy="6094410"/>
          </a:xfrm>
          <a:prstGeom prst="rect">
            <a:avLst/>
          </a:prstGeom>
        </p:spPr>
      </p:pic>
      <p:sp>
        <p:nvSpPr>
          <p:cNvPr id="4" name="Freeform 27">
            <a:extLst>
              <a:ext uri="{FF2B5EF4-FFF2-40B4-BE49-F238E27FC236}">
                <a16:creationId xmlns:a16="http://schemas.microsoft.com/office/drawing/2014/main" id="{7ECBBB1F-D2CA-449B-B41F-234E302CA9E4}"/>
              </a:ext>
            </a:extLst>
          </p:cNvPr>
          <p:cNvSpPr>
            <a:spLocks noChangeAspect="1" noChangeArrowheads="1"/>
          </p:cNvSpPr>
          <p:nvPr/>
        </p:nvSpPr>
        <p:spPr bwMode="auto">
          <a:xfrm rot="5400000">
            <a:off x="-407485" y="5570501"/>
            <a:ext cx="1862786" cy="1047819"/>
          </a:xfrm>
          <a:custGeom>
            <a:avLst/>
            <a:gdLst>
              <a:gd name="T0" fmla="*/ 1305 w 2610"/>
              <a:gd name="T1" fmla="*/ 0 h 1470"/>
              <a:gd name="T2" fmla="*/ 1305 w 2610"/>
              <a:gd name="T3" fmla="*/ 0 h 1470"/>
              <a:gd name="T4" fmla="*/ 1305 w 2610"/>
              <a:gd name="T5" fmla="*/ 0 h 1470"/>
              <a:gd name="T6" fmla="*/ 0 w 2610"/>
              <a:gd name="T7" fmla="*/ 1305 h 1470"/>
              <a:gd name="T8" fmla="*/ 0 w 2610"/>
              <a:gd name="T9" fmla="*/ 1469 h 1470"/>
              <a:gd name="T10" fmla="*/ 2609 w 2610"/>
              <a:gd name="T11" fmla="*/ 1469 h 1470"/>
              <a:gd name="T12" fmla="*/ 2609 w 2610"/>
              <a:gd name="T13" fmla="*/ 1305 h 1470"/>
              <a:gd name="T14" fmla="*/ 2609 w 2610"/>
              <a:gd name="T15" fmla="*/ 1305 h 1470"/>
              <a:gd name="T16" fmla="*/ 1305 w 2610"/>
              <a:gd name="T17" fmla="*/ 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0" h="1470">
                <a:moveTo>
                  <a:pt x="1305" y="0"/>
                </a:moveTo>
                <a:lnTo>
                  <a:pt x="1305" y="0"/>
                </a:lnTo>
                <a:lnTo>
                  <a:pt x="1305" y="0"/>
                </a:lnTo>
                <a:cubicBezTo>
                  <a:pt x="584" y="0"/>
                  <a:pt x="0" y="584"/>
                  <a:pt x="0" y="1305"/>
                </a:cubicBezTo>
                <a:lnTo>
                  <a:pt x="0" y="1469"/>
                </a:lnTo>
                <a:lnTo>
                  <a:pt x="2609" y="1469"/>
                </a:lnTo>
                <a:lnTo>
                  <a:pt x="2609" y="1305"/>
                </a:lnTo>
                <a:lnTo>
                  <a:pt x="2609" y="1305"/>
                </a:lnTo>
                <a:cubicBezTo>
                  <a:pt x="2609" y="584"/>
                  <a:pt x="2025" y="0"/>
                  <a:pt x="1305" y="0"/>
                </a:cubicBezTo>
              </a:path>
            </a:pathLst>
          </a:custGeom>
          <a:solidFill>
            <a:schemeClr val="accent1"/>
          </a:solidFill>
          <a:ln>
            <a:noFill/>
          </a:ln>
          <a:effectLst/>
        </p:spPr>
        <p:txBody>
          <a:bodyPr wrap="none" anchor="ctr"/>
          <a:lstStyle/>
          <a:p>
            <a:pPr algn="ctr"/>
            <a:endParaRPr lang="en-US" sz="4300" b="1" dirty="0">
              <a:solidFill>
                <a:schemeClr val="bg1"/>
              </a:solidFill>
              <a:latin typeface="Montserrat" panose="00000500000000000000" pitchFamily="2" charset="0"/>
            </a:endParaRPr>
          </a:p>
        </p:txBody>
      </p:sp>
      <p:sp>
        <p:nvSpPr>
          <p:cNvPr id="5" name="ZoneTexte 2">
            <a:extLst>
              <a:ext uri="{FF2B5EF4-FFF2-40B4-BE49-F238E27FC236}">
                <a16:creationId xmlns:a16="http://schemas.microsoft.com/office/drawing/2014/main" id="{BE5DAA4B-2F1C-4DEE-A179-F1DF93EC38CB}"/>
              </a:ext>
            </a:extLst>
          </p:cNvPr>
          <p:cNvSpPr txBox="1"/>
          <p:nvPr/>
        </p:nvSpPr>
        <p:spPr>
          <a:xfrm>
            <a:off x="3737658" y="2356967"/>
            <a:ext cx="17081623" cy="2308324"/>
          </a:xfrm>
          <a:prstGeom prst="rect">
            <a:avLst/>
          </a:prstGeom>
          <a:noFill/>
        </p:spPr>
        <p:txBody>
          <a:bodyPr wrap="square" rtlCol="0">
            <a:spAutoFit/>
          </a:bodyPr>
          <a:lstStyle/>
          <a:p>
            <a:pPr algn="ctr"/>
            <a:r>
              <a:rPr lang="fr-BE" sz="7200" b="1" dirty="0">
                <a:solidFill>
                  <a:schemeClr val="bg1"/>
                </a:solidFill>
                <a:latin typeface="Champagne &amp; Limousines" panose="020B0502020202020204" pitchFamily="34" charset="0"/>
                <a:ea typeface="Champagne &amp; Limousines" panose="020B0502020202020204" pitchFamily="34" charset="0"/>
              </a:rPr>
              <a:t>The Secret to a Sales Pitch</a:t>
            </a:r>
          </a:p>
          <a:p>
            <a:pPr algn="ctr"/>
            <a:r>
              <a:rPr lang="fr-BE" sz="7200" b="1" dirty="0">
                <a:solidFill>
                  <a:srgbClr val="F2A654"/>
                </a:solidFill>
                <a:effectLst/>
                <a:latin typeface="Champagne &amp; Limousines" panose="020B0502020202020204" pitchFamily="34" charset="0"/>
                <a:ea typeface="Champagne &amp; Limousines" panose="020B0502020202020204" pitchFamily="34" charset="0"/>
              </a:rPr>
              <a:t>SUCCESS</a:t>
            </a:r>
          </a:p>
        </p:txBody>
      </p:sp>
      <p:sp>
        <p:nvSpPr>
          <p:cNvPr id="6" name="ZoneTexte 2">
            <a:extLst>
              <a:ext uri="{FF2B5EF4-FFF2-40B4-BE49-F238E27FC236}">
                <a16:creationId xmlns:a16="http://schemas.microsoft.com/office/drawing/2014/main" id="{AFAA5B02-19D3-415F-9DBE-A4FB1AEB411D}"/>
              </a:ext>
            </a:extLst>
          </p:cNvPr>
          <p:cNvSpPr txBox="1"/>
          <p:nvPr/>
        </p:nvSpPr>
        <p:spPr>
          <a:xfrm>
            <a:off x="3648012" y="8219236"/>
            <a:ext cx="17081623" cy="2308324"/>
          </a:xfrm>
          <a:prstGeom prst="rect">
            <a:avLst/>
          </a:prstGeom>
          <a:noFill/>
        </p:spPr>
        <p:txBody>
          <a:bodyPr wrap="square" rtlCol="0">
            <a:spAutoFit/>
          </a:bodyPr>
          <a:lstStyle/>
          <a:p>
            <a:pPr algn="ctr"/>
            <a:r>
              <a:rPr lang="fr-BE" sz="7200" b="1" dirty="0">
                <a:solidFill>
                  <a:srgbClr val="0070C0"/>
                </a:solidFill>
                <a:latin typeface="Champagne &amp; Limousines" panose="020B0502020202020204" pitchFamily="34" charset="0"/>
                <a:ea typeface="Champagne &amp; Limousines" panose="020B0502020202020204" pitchFamily="34" charset="0"/>
              </a:rPr>
              <a:t>STOP</a:t>
            </a:r>
            <a:r>
              <a:rPr lang="fr-BE" sz="7200" dirty="0">
                <a:solidFill>
                  <a:srgbClr val="002060"/>
                </a:solidFill>
                <a:latin typeface="Champagne &amp; Limousines" panose="020B0502020202020204" pitchFamily="34" charset="0"/>
                <a:ea typeface="Champagne &amp; Limousines" panose="020B0502020202020204" pitchFamily="34" charset="0"/>
              </a:rPr>
              <a:t> </a:t>
            </a:r>
            <a:r>
              <a:rPr lang="fr-BE" sz="7200" dirty="0" err="1">
                <a:solidFill>
                  <a:srgbClr val="002060"/>
                </a:solidFill>
                <a:latin typeface="Champagne &amp; Limousines" panose="020B0502020202020204" pitchFamily="34" charset="0"/>
                <a:ea typeface="Champagne &amp; Limousines" panose="020B0502020202020204" pitchFamily="34" charset="0"/>
              </a:rPr>
              <a:t>worring</a:t>
            </a:r>
            <a:r>
              <a:rPr lang="fr-BE" sz="7200" dirty="0">
                <a:solidFill>
                  <a:srgbClr val="002060"/>
                </a:solidFill>
                <a:latin typeface="Champagne &amp; Limousines" panose="020B0502020202020204" pitchFamily="34" charset="0"/>
                <a:ea typeface="Champagne &amp; Limousines" panose="020B0502020202020204" pitchFamily="34" charset="0"/>
              </a:rPr>
              <a:t> about </a:t>
            </a:r>
            <a:r>
              <a:rPr lang="fr-BE" sz="7200" b="1" dirty="0">
                <a:solidFill>
                  <a:srgbClr val="0070C0"/>
                </a:solidFill>
                <a:latin typeface="Champagne &amp; Limousines" panose="020B0502020202020204" pitchFamily="34" charset="0"/>
                <a:ea typeface="Champagne &amp; Limousines" panose="020B0502020202020204" pitchFamily="34" charset="0"/>
              </a:rPr>
              <a:t>WHAT</a:t>
            </a:r>
            <a:r>
              <a:rPr lang="fr-BE" sz="7200" dirty="0">
                <a:solidFill>
                  <a:srgbClr val="002060"/>
                </a:solidFill>
                <a:latin typeface="Champagne &amp; Limousines" panose="020B0502020202020204" pitchFamily="34" charset="0"/>
                <a:ea typeface="Champagne &amp; Limousines" panose="020B0502020202020204" pitchFamily="34" charset="0"/>
              </a:rPr>
              <a:t> </a:t>
            </a:r>
            <a:r>
              <a:rPr lang="fr-BE" sz="7200" dirty="0" err="1">
                <a:solidFill>
                  <a:srgbClr val="002060"/>
                </a:solidFill>
                <a:latin typeface="Champagne &amp; Limousines" panose="020B0502020202020204" pitchFamily="34" charset="0"/>
                <a:ea typeface="Champagne &amp; Limousines" panose="020B0502020202020204" pitchFamily="34" charset="0"/>
              </a:rPr>
              <a:t>you’re</a:t>
            </a:r>
            <a:r>
              <a:rPr lang="fr-BE" sz="7200" dirty="0">
                <a:solidFill>
                  <a:srgbClr val="002060"/>
                </a:solidFill>
                <a:latin typeface="Champagne &amp; Limousines" panose="020B0502020202020204" pitchFamily="34" charset="0"/>
                <a:ea typeface="Champagne &amp; Limousines" panose="020B0502020202020204" pitchFamily="34" charset="0"/>
              </a:rPr>
              <a:t> </a:t>
            </a:r>
            <a:r>
              <a:rPr lang="fr-BE" sz="7200" dirty="0" err="1">
                <a:solidFill>
                  <a:srgbClr val="002060"/>
                </a:solidFill>
                <a:latin typeface="Champagne &amp; Limousines" panose="020B0502020202020204" pitchFamily="34" charset="0"/>
                <a:ea typeface="Champagne &amp; Limousines" panose="020B0502020202020204" pitchFamily="34" charset="0"/>
              </a:rPr>
              <a:t>saying</a:t>
            </a:r>
            <a:endParaRPr lang="fr-BE" sz="7200" dirty="0">
              <a:solidFill>
                <a:srgbClr val="002060"/>
              </a:solidFill>
              <a:latin typeface="Champagne &amp; Limousines" panose="020B0502020202020204" pitchFamily="34" charset="0"/>
              <a:ea typeface="Champagne &amp; Limousines" panose="020B0502020202020204" pitchFamily="34" charset="0"/>
            </a:endParaRPr>
          </a:p>
          <a:p>
            <a:pPr algn="ctr"/>
            <a:r>
              <a:rPr lang="fr-BE" sz="7200" b="1" dirty="0">
                <a:solidFill>
                  <a:srgbClr val="0070C0"/>
                </a:solidFill>
                <a:latin typeface="Champagne &amp; Limousines" panose="020B0502020202020204" pitchFamily="34" charset="0"/>
                <a:ea typeface="Champagne &amp; Limousines" panose="020B0502020202020204" pitchFamily="34" charset="0"/>
              </a:rPr>
              <a:t>START</a:t>
            </a:r>
            <a:r>
              <a:rPr lang="fr-BE" sz="7200" dirty="0">
                <a:solidFill>
                  <a:srgbClr val="002060"/>
                </a:solidFill>
                <a:latin typeface="Champagne &amp; Limousines" panose="020B0502020202020204" pitchFamily="34" charset="0"/>
                <a:ea typeface="Champagne &amp; Limousines" panose="020B0502020202020204" pitchFamily="34" charset="0"/>
              </a:rPr>
              <a:t> </a:t>
            </a:r>
            <a:r>
              <a:rPr lang="fr-BE" sz="7200" dirty="0" err="1">
                <a:solidFill>
                  <a:srgbClr val="002060"/>
                </a:solidFill>
                <a:latin typeface="Champagne &amp; Limousines" panose="020B0502020202020204" pitchFamily="34" charset="0"/>
                <a:ea typeface="Champagne &amp; Limousines" panose="020B0502020202020204" pitchFamily="34" charset="0"/>
              </a:rPr>
              <a:t>Worring</a:t>
            </a:r>
            <a:r>
              <a:rPr lang="fr-BE" sz="7200" dirty="0">
                <a:solidFill>
                  <a:srgbClr val="002060"/>
                </a:solidFill>
                <a:latin typeface="Champagne &amp; Limousines" panose="020B0502020202020204" pitchFamily="34" charset="0"/>
                <a:ea typeface="Champagne &amp; Limousines" panose="020B0502020202020204" pitchFamily="34" charset="0"/>
              </a:rPr>
              <a:t> about </a:t>
            </a:r>
            <a:r>
              <a:rPr lang="fr-BE" sz="7200" b="1" dirty="0">
                <a:solidFill>
                  <a:srgbClr val="0070C0"/>
                </a:solidFill>
                <a:latin typeface="Champagne &amp; Limousines" panose="020B0502020202020204" pitchFamily="34" charset="0"/>
                <a:ea typeface="Champagne &amp; Limousines" panose="020B0502020202020204" pitchFamily="34" charset="0"/>
              </a:rPr>
              <a:t>HOW</a:t>
            </a:r>
            <a:r>
              <a:rPr lang="fr-BE" sz="7200" dirty="0">
                <a:solidFill>
                  <a:srgbClr val="002060"/>
                </a:solidFill>
                <a:latin typeface="Champagne &amp; Limousines" panose="020B0502020202020204" pitchFamily="34" charset="0"/>
                <a:ea typeface="Champagne &amp; Limousines" panose="020B0502020202020204" pitchFamily="34" charset="0"/>
              </a:rPr>
              <a:t> </a:t>
            </a:r>
            <a:r>
              <a:rPr lang="fr-BE" sz="7200" dirty="0" err="1">
                <a:solidFill>
                  <a:srgbClr val="002060"/>
                </a:solidFill>
                <a:latin typeface="Champagne &amp; Limousines" panose="020B0502020202020204" pitchFamily="34" charset="0"/>
                <a:ea typeface="Champagne &amp; Limousines" panose="020B0502020202020204" pitchFamily="34" charset="0"/>
              </a:rPr>
              <a:t>you’re</a:t>
            </a:r>
            <a:r>
              <a:rPr lang="fr-BE" sz="7200" dirty="0">
                <a:solidFill>
                  <a:srgbClr val="002060"/>
                </a:solidFill>
                <a:latin typeface="Champagne &amp; Limousines" panose="020B0502020202020204" pitchFamily="34" charset="0"/>
                <a:ea typeface="Champagne &amp; Limousines" panose="020B0502020202020204" pitchFamily="34" charset="0"/>
              </a:rPr>
              <a:t> </a:t>
            </a:r>
            <a:r>
              <a:rPr lang="fr-BE" sz="7200" dirty="0" err="1">
                <a:solidFill>
                  <a:srgbClr val="002060"/>
                </a:solidFill>
                <a:latin typeface="Champagne &amp; Limousines" panose="020B0502020202020204" pitchFamily="34" charset="0"/>
                <a:ea typeface="Champagne &amp; Limousines" panose="020B0502020202020204" pitchFamily="34" charset="0"/>
              </a:rPr>
              <a:t>saying</a:t>
            </a:r>
            <a:r>
              <a:rPr lang="fr-BE" sz="7200" dirty="0">
                <a:solidFill>
                  <a:srgbClr val="002060"/>
                </a:solidFill>
                <a:latin typeface="Champagne &amp; Limousines" panose="020B0502020202020204" pitchFamily="34" charset="0"/>
                <a:ea typeface="Champagne &amp; Limousines" panose="020B0502020202020204" pitchFamily="34" charset="0"/>
              </a:rPr>
              <a:t> </a:t>
            </a:r>
            <a:r>
              <a:rPr lang="fr-BE" sz="7200" dirty="0" err="1">
                <a:solidFill>
                  <a:srgbClr val="002060"/>
                </a:solidFill>
                <a:latin typeface="Champagne &amp; Limousines" panose="020B0502020202020204" pitchFamily="34" charset="0"/>
                <a:ea typeface="Champagne &amp; Limousines" panose="020B0502020202020204" pitchFamily="34" charset="0"/>
              </a:rPr>
              <a:t>it</a:t>
            </a:r>
            <a:r>
              <a:rPr lang="fr-BE" sz="7200" dirty="0">
                <a:solidFill>
                  <a:srgbClr val="002060"/>
                </a:solidFill>
                <a:latin typeface="Champagne &amp; Limousines" panose="020B0502020202020204" pitchFamily="34" charset="0"/>
                <a:ea typeface="Champagne &amp; Limousines" panose="020B0502020202020204" pitchFamily="34" charset="0"/>
              </a:rPr>
              <a:t> </a:t>
            </a:r>
            <a:endParaRPr lang="fr-BE" sz="7200" dirty="0">
              <a:solidFill>
                <a:srgbClr val="002060"/>
              </a:solidFill>
              <a:effectLst/>
              <a:latin typeface="Champagne &amp; Limousines" panose="020B0502020202020204" pitchFamily="34" charset="0"/>
              <a:ea typeface="Champagne &amp; Limousines" panose="020B0502020202020204" pitchFamily="34" charset="0"/>
            </a:endParaRPr>
          </a:p>
        </p:txBody>
      </p:sp>
    </p:spTree>
    <p:extLst>
      <p:ext uri="{BB962C8B-B14F-4D97-AF65-F5344CB8AC3E}">
        <p14:creationId xmlns:p14="http://schemas.microsoft.com/office/powerpoint/2010/main" val="2030719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12">
            <a:extLst>
              <a:ext uri="{FF2B5EF4-FFF2-40B4-BE49-F238E27FC236}">
                <a16:creationId xmlns:a16="http://schemas.microsoft.com/office/drawing/2014/main" id="{7D47CDF4-A762-44C3-A1A8-94D4EDBA0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4377651" cy="6094410"/>
          </a:xfrm>
          <a:prstGeom prst="rect">
            <a:avLst/>
          </a:prstGeom>
        </p:spPr>
      </p:pic>
      <p:sp>
        <p:nvSpPr>
          <p:cNvPr id="4" name="Freeform 27">
            <a:extLst>
              <a:ext uri="{FF2B5EF4-FFF2-40B4-BE49-F238E27FC236}">
                <a16:creationId xmlns:a16="http://schemas.microsoft.com/office/drawing/2014/main" id="{7ECBBB1F-D2CA-449B-B41F-234E302CA9E4}"/>
              </a:ext>
            </a:extLst>
          </p:cNvPr>
          <p:cNvSpPr>
            <a:spLocks noChangeAspect="1" noChangeArrowheads="1"/>
          </p:cNvSpPr>
          <p:nvPr/>
        </p:nvSpPr>
        <p:spPr bwMode="auto">
          <a:xfrm rot="5400000">
            <a:off x="-407485" y="5570501"/>
            <a:ext cx="1862786" cy="1047819"/>
          </a:xfrm>
          <a:custGeom>
            <a:avLst/>
            <a:gdLst>
              <a:gd name="T0" fmla="*/ 1305 w 2610"/>
              <a:gd name="T1" fmla="*/ 0 h 1470"/>
              <a:gd name="T2" fmla="*/ 1305 w 2610"/>
              <a:gd name="T3" fmla="*/ 0 h 1470"/>
              <a:gd name="T4" fmla="*/ 1305 w 2610"/>
              <a:gd name="T5" fmla="*/ 0 h 1470"/>
              <a:gd name="T6" fmla="*/ 0 w 2610"/>
              <a:gd name="T7" fmla="*/ 1305 h 1470"/>
              <a:gd name="T8" fmla="*/ 0 w 2610"/>
              <a:gd name="T9" fmla="*/ 1469 h 1470"/>
              <a:gd name="T10" fmla="*/ 2609 w 2610"/>
              <a:gd name="T11" fmla="*/ 1469 h 1470"/>
              <a:gd name="T12" fmla="*/ 2609 w 2610"/>
              <a:gd name="T13" fmla="*/ 1305 h 1470"/>
              <a:gd name="T14" fmla="*/ 2609 w 2610"/>
              <a:gd name="T15" fmla="*/ 1305 h 1470"/>
              <a:gd name="T16" fmla="*/ 1305 w 2610"/>
              <a:gd name="T17" fmla="*/ 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0" h="1470">
                <a:moveTo>
                  <a:pt x="1305" y="0"/>
                </a:moveTo>
                <a:lnTo>
                  <a:pt x="1305" y="0"/>
                </a:lnTo>
                <a:lnTo>
                  <a:pt x="1305" y="0"/>
                </a:lnTo>
                <a:cubicBezTo>
                  <a:pt x="584" y="0"/>
                  <a:pt x="0" y="584"/>
                  <a:pt x="0" y="1305"/>
                </a:cubicBezTo>
                <a:lnTo>
                  <a:pt x="0" y="1469"/>
                </a:lnTo>
                <a:lnTo>
                  <a:pt x="2609" y="1469"/>
                </a:lnTo>
                <a:lnTo>
                  <a:pt x="2609" y="1305"/>
                </a:lnTo>
                <a:lnTo>
                  <a:pt x="2609" y="1305"/>
                </a:lnTo>
                <a:cubicBezTo>
                  <a:pt x="2609" y="584"/>
                  <a:pt x="2025" y="0"/>
                  <a:pt x="1305" y="0"/>
                </a:cubicBezTo>
              </a:path>
            </a:pathLst>
          </a:custGeom>
          <a:solidFill>
            <a:schemeClr val="accent1"/>
          </a:solidFill>
          <a:ln>
            <a:noFill/>
          </a:ln>
          <a:effectLst/>
        </p:spPr>
        <p:txBody>
          <a:bodyPr wrap="none" anchor="ctr"/>
          <a:lstStyle/>
          <a:p>
            <a:pPr algn="ctr"/>
            <a:endParaRPr lang="en-US" sz="4300" b="1" dirty="0">
              <a:solidFill>
                <a:schemeClr val="bg1"/>
              </a:solidFill>
              <a:latin typeface="Montserrat" panose="00000500000000000000" pitchFamily="2" charset="0"/>
            </a:endParaRPr>
          </a:p>
        </p:txBody>
      </p:sp>
      <p:sp>
        <p:nvSpPr>
          <p:cNvPr id="5" name="ZoneTexte 2">
            <a:extLst>
              <a:ext uri="{FF2B5EF4-FFF2-40B4-BE49-F238E27FC236}">
                <a16:creationId xmlns:a16="http://schemas.microsoft.com/office/drawing/2014/main" id="{BE5DAA4B-2F1C-4DEE-A179-F1DF93EC38CB}"/>
              </a:ext>
            </a:extLst>
          </p:cNvPr>
          <p:cNvSpPr txBox="1"/>
          <p:nvPr/>
        </p:nvSpPr>
        <p:spPr>
          <a:xfrm>
            <a:off x="3737658" y="2356967"/>
            <a:ext cx="17081623" cy="2308324"/>
          </a:xfrm>
          <a:prstGeom prst="rect">
            <a:avLst/>
          </a:prstGeom>
          <a:noFill/>
        </p:spPr>
        <p:txBody>
          <a:bodyPr wrap="square" rtlCol="0">
            <a:spAutoFit/>
          </a:bodyPr>
          <a:lstStyle/>
          <a:p>
            <a:pPr algn="ctr"/>
            <a:r>
              <a:rPr lang="fr-BE" sz="7200" b="1" dirty="0">
                <a:solidFill>
                  <a:schemeClr val="bg1"/>
                </a:solidFill>
                <a:latin typeface="Champagne &amp; Limousines" panose="020B0502020202020204" pitchFamily="34" charset="0"/>
                <a:ea typeface="Champagne &amp; Limousines" panose="020B0502020202020204" pitchFamily="34" charset="0"/>
              </a:rPr>
              <a:t>The Secret to a Sales Pitch</a:t>
            </a:r>
          </a:p>
          <a:p>
            <a:pPr algn="ctr"/>
            <a:r>
              <a:rPr lang="fr-BE" sz="7200" b="1" dirty="0">
                <a:solidFill>
                  <a:srgbClr val="F2A654"/>
                </a:solidFill>
                <a:effectLst/>
                <a:latin typeface="Champagne &amp; Limousines" panose="020B0502020202020204" pitchFamily="34" charset="0"/>
                <a:ea typeface="Champagne &amp; Limousines" panose="020B0502020202020204" pitchFamily="34" charset="0"/>
              </a:rPr>
              <a:t>SUCCESS</a:t>
            </a:r>
          </a:p>
        </p:txBody>
      </p:sp>
      <p:sp>
        <p:nvSpPr>
          <p:cNvPr id="6" name="ZoneTexte 2">
            <a:extLst>
              <a:ext uri="{FF2B5EF4-FFF2-40B4-BE49-F238E27FC236}">
                <a16:creationId xmlns:a16="http://schemas.microsoft.com/office/drawing/2014/main" id="{AFAA5B02-19D3-415F-9DBE-A4FB1AEB411D}"/>
              </a:ext>
            </a:extLst>
          </p:cNvPr>
          <p:cNvSpPr txBox="1"/>
          <p:nvPr/>
        </p:nvSpPr>
        <p:spPr>
          <a:xfrm>
            <a:off x="2998383" y="7621591"/>
            <a:ext cx="18380882" cy="3416320"/>
          </a:xfrm>
          <a:prstGeom prst="rect">
            <a:avLst/>
          </a:prstGeom>
          <a:noFill/>
        </p:spPr>
        <p:txBody>
          <a:bodyPr wrap="square" rtlCol="0">
            <a:spAutoFit/>
          </a:bodyPr>
          <a:lstStyle/>
          <a:p>
            <a:pPr algn="ctr"/>
            <a:r>
              <a:rPr lang="fr-BE" sz="7200" dirty="0" err="1">
                <a:solidFill>
                  <a:srgbClr val="002060"/>
                </a:solidFill>
                <a:latin typeface="Champagne &amp; Limousines" panose="020B0502020202020204" pitchFamily="34" charset="0"/>
                <a:ea typeface="Champagne &amp; Limousines" panose="020B0502020202020204" pitchFamily="34" charset="0"/>
              </a:rPr>
              <a:t>Selling</a:t>
            </a:r>
            <a:r>
              <a:rPr lang="fr-BE" sz="7200" dirty="0">
                <a:solidFill>
                  <a:srgbClr val="002060"/>
                </a:solidFill>
                <a:latin typeface="Champagne &amp; Limousines" panose="020B0502020202020204" pitchFamily="34" charset="0"/>
                <a:ea typeface="Champagne &amp; Limousines" panose="020B0502020202020204" pitchFamily="34" charset="0"/>
              </a:rPr>
              <a:t> an </a:t>
            </a:r>
            <a:r>
              <a:rPr lang="fr-BE" sz="7200" b="1" dirty="0">
                <a:solidFill>
                  <a:srgbClr val="002060"/>
                </a:solidFill>
                <a:latin typeface="Champagne &amp; Limousines" panose="020B0502020202020204" pitchFamily="34" charset="0"/>
                <a:ea typeface="Champagne &amp; Limousines" panose="020B0502020202020204" pitchFamily="34" charset="0"/>
              </a:rPr>
              <a:t>IDEA</a:t>
            </a:r>
            <a:r>
              <a:rPr lang="fr-BE" sz="7200" dirty="0">
                <a:solidFill>
                  <a:srgbClr val="002060"/>
                </a:solidFill>
                <a:latin typeface="Champagne &amp; Limousines" panose="020B0502020202020204" pitchFamily="34" charset="0"/>
                <a:ea typeface="Champagne &amp; Limousines" panose="020B0502020202020204" pitchFamily="34" charset="0"/>
              </a:rPr>
              <a:t>, an </a:t>
            </a:r>
            <a:r>
              <a:rPr lang="fr-BE" sz="7200" b="1" dirty="0">
                <a:solidFill>
                  <a:srgbClr val="002060"/>
                </a:solidFill>
                <a:latin typeface="Champagne &amp; Limousines" panose="020B0502020202020204" pitchFamily="34" charset="0"/>
                <a:ea typeface="Champagne &amp; Limousines" panose="020B0502020202020204" pitchFamily="34" charset="0"/>
              </a:rPr>
              <a:t>EMOTION</a:t>
            </a:r>
            <a:r>
              <a:rPr lang="fr-BE" sz="7200" dirty="0">
                <a:solidFill>
                  <a:srgbClr val="002060"/>
                </a:solidFill>
                <a:latin typeface="Champagne &amp; Limousines" panose="020B0502020202020204" pitchFamily="34" charset="0"/>
                <a:ea typeface="Champagne &amp; Limousines" panose="020B0502020202020204" pitchFamily="34" charset="0"/>
              </a:rPr>
              <a:t>, a </a:t>
            </a:r>
            <a:r>
              <a:rPr lang="fr-BE" sz="7200" b="1" dirty="0">
                <a:solidFill>
                  <a:srgbClr val="002060"/>
                </a:solidFill>
                <a:latin typeface="Champagne &amp; Limousines" panose="020B0502020202020204" pitchFamily="34" charset="0"/>
                <a:ea typeface="Champagne &amp; Limousines" panose="020B0502020202020204" pitchFamily="34" charset="0"/>
              </a:rPr>
              <a:t>BELIEVE</a:t>
            </a:r>
          </a:p>
          <a:p>
            <a:pPr algn="ctr"/>
            <a:r>
              <a:rPr lang="fr-BE" sz="7200" dirty="0">
                <a:solidFill>
                  <a:srgbClr val="002060"/>
                </a:solidFill>
                <a:latin typeface="Champagne &amp; Limousines" panose="020B0502020202020204" pitchFamily="34" charset="0"/>
                <a:ea typeface="Champagne &amp; Limousines" panose="020B0502020202020204" pitchFamily="34" charset="0"/>
              </a:rPr>
              <a:t>« </a:t>
            </a:r>
            <a:r>
              <a:rPr lang="fr-BE" sz="7200" dirty="0" err="1">
                <a:solidFill>
                  <a:srgbClr val="002060"/>
                </a:solidFill>
                <a:latin typeface="Champagne &amp; Limousines" panose="020B0502020202020204" pitchFamily="34" charset="0"/>
                <a:ea typeface="Champagne &amp; Limousines" panose="020B0502020202020204" pitchFamily="34" charset="0"/>
              </a:rPr>
              <a:t>Would</a:t>
            </a:r>
            <a:r>
              <a:rPr lang="fr-BE" sz="7200" dirty="0">
                <a:solidFill>
                  <a:srgbClr val="002060"/>
                </a:solidFill>
                <a:latin typeface="Champagne &amp; Limousines" panose="020B0502020202020204" pitchFamily="34" charset="0"/>
                <a:ea typeface="Champagne &amp; Limousines" panose="020B0502020202020204" pitchFamily="34" charset="0"/>
              </a:rPr>
              <a:t> </a:t>
            </a:r>
            <a:r>
              <a:rPr lang="fr-BE" sz="7200" dirty="0" err="1">
                <a:solidFill>
                  <a:srgbClr val="002060"/>
                </a:solidFill>
                <a:latin typeface="Champagne &amp; Limousines" panose="020B0502020202020204" pitchFamily="34" charset="0"/>
                <a:ea typeface="Champagne &amp; Limousines" panose="020B0502020202020204" pitchFamily="34" charset="0"/>
              </a:rPr>
              <a:t>you</a:t>
            </a:r>
            <a:r>
              <a:rPr lang="fr-BE" sz="7200" dirty="0">
                <a:solidFill>
                  <a:srgbClr val="002060"/>
                </a:solidFill>
                <a:latin typeface="Champagne &amp; Limousines" panose="020B0502020202020204" pitchFamily="34" charset="0"/>
                <a:ea typeface="Champagne &amp; Limousines" panose="020B0502020202020204" pitchFamily="34" charset="0"/>
              </a:rPr>
              <a:t> </a:t>
            </a:r>
            <a:r>
              <a:rPr lang="fr-BE" sz="7200" dirty="0" err="1">
                <a:solidFill>
                  <a:srgbClr val="002060"/>
                </a:solidFill>
                <a:latin typeface="Champagne &amp; Limousines" panose="020B0502020202020204" pitchFamily="34" charset="0"/>
                <a:ea typeface="Champagne &amp; Limousines" panose="020B0502020202020204" pitchFamily="34" charset="0"/>
              </a:rPr>
              <a:t>buy</a:t>
            </a:r>
            <a:r>
              <a:rPr lang="fr-BE" sz="7200" dirty="0">
                <a:solidFill>
                  <a:srgbClr val="002060"/>
                </a:solidFill>
                <a:latin typeface="Champagne &amp; Limousines" panose="020B0502020202020204" pitchFamily="34" charset="0"/>
                <a:ea typeface="Champagne &amp; Limousines" panose="020B0502020202020204" pitchFamily="34" charset="0"/>
              </a:rPr>
              <a:t> </a:t>
            </a:r>
            <a:r>
              <a:rPr lang="fr-BE" sz="7200" dirty="0" err="1">
                <a:solidFill>
                  <a:srgbClr val="002060"/>
                </a:solidFill>
                <a:latin typeface="Champagne &amp; Limousines" panose="020B0502020202020204" pitchFamily="34" charset="0"/>
                <a:ea typeface="Champagne &amp; Limousines" panose="020B0502020202020204" pitchFamily="34" charset="0"/>
              </a:rPr>
              <a:t>what</a:t>
            </a:r>
            <a:r>
              <a:rPr lang="fr-BE" sz="7200" dirty="0">
                <a:solidFill>
                  <a:srgbClr val="002060"/>
                </a:solidFill>
                <a:latin typeface="Champagne &amp; Limousines" panose="020B0502020202020204" pitchFamily="34" charset="0"/>
                <a:ea typeface="Champagne &amp; Limousines" panose="020B0502020202020204" pitchFamily="34" charset="0"/>
              </a:rPr>
              <a:t> </a:t>
            </a:r>
            <a:r>
              <a:rPr lang="fr-BE" sz="7200" dirty="0" err="1">
                <a:solidFill>
                  <a:srgbClr val="002060"/>
                </a:solidFill>
                <a:latin typeface="Champagne &amp; Limousines" panose="020B0502020202020204" pitchFamily="34" charset="0"/>
                <a:ea typeface="Champagne &amp; Limousines" panose="020B0502020202020204" pitchFamily="34" charset="0"/>
              </a:rPr>
              <a:t>you</a:t>
            </a:r>
            <a:r>
              <a:rPr lang="fr-BE" sz="7200" dirty="0">
                <a:solidFill>
                  <a:srgbClr val="002060"/>
                </a:solidFill>
                <a:latin typeface="Champagne &amp; Limousines" panose="020B0502020202020204" pitchFamily="34" charset="0"/>
                <a:ea typeface="Champagne &amp; Limousines" panose="020B0502020202020204" pitchFamily="34" charset="0"/>
              </a:rPr>
              <a:t> are </a:t>
            </a:r>
            <a:r>
              <a:rPr lang="fr-BE" sz="7200" dirty="0" err="1">
                <a:solidFill>
                  <a:srgbClr val="002060"/>
                </a:solidFill>
                <a:latin typeface="Champagne &amp; Limousines" panose="020B0502020202020204" pitchFamily="34" charset="0"/>
                <a:ea typeface="Champagne &amp; Limousines" panose="020B0502020202020204" pitchFamily="34" charset="0"/>
              </a:rPr>
              <a:t>selling</a:t>
            </a:r>
            <a:r>
              <a:rPr lang="fr-BE" sz="7200" dirty="0">
                <a:solidFill>
                  <a:srgbClr val="002060"/>
                </a:solidFill>
                <a:latin typeface="Champagne &amp; Limousines" panose="020B0502020202020204" pitchFamily="34" charset="0"/>
                <a:ea typeface="Champagne &amp; Limousines" panose="020B0502020202020204" pitchFamily="34" charset="0"/>
              </a:rPr>
              <a:t>? »</a:t>
            </a:r>
          </a:p>
          <a:p>
            <a:pPr algn="ctr"/>
            <a:r>
              <a:rPr lang="fr-BE" sz="7200" b="1" dirty="0">
                <a:solidFill>
                  <a:srgbClr val="0070C0"/>
                </a:solidFill>
                <a:latin typeface="Champagne &amp; Limousines" panose="020B0502020202020204" pitchFamily="34" charset="0"/>
                <a:ea typeface="Champagne &amp; Limousines" panose="020B0502020202020204" pitchFamily="34" charset="0"/>
              </a:rPr>
              <a:t>GET EXCITED ABOUT IT</a:t>
            </a:r>
            <a:r>
              <a:rPr lang="fr-BE" sz="7200" dirty="0">
                <a:solidFill>
                  <a:srgbClr val="002060"/>
                </a:solidFill>
                <a:latin typeface="Champagne &amp; Limousines" panose="020B0502020202020204" pitchFamily="34" charset="0"/>
                <a:ea typeface="Champagne &amp; Limousines" panose="020B0502020202020204" pitchFamily="34" charset="0"/>
              </a:rPr>
              <a:t> </a:t>
            </a:r>
            <a:endParaRPr lang="fr-BE" sz="7200" dirty="0">
              <a:solidFill>
                <a:srgbClr val="002060"/>
              </a:solidFill>
              <a:effectLst/>
              <a:latin typeface="Champagne &amp; Limousines" panose="020B0502020202020204" pitchFamily="34" charset="0"/>
              <a:ea typeface="Champagne &amp; Limousines" panose="020B0502020202020204" pitchFamily="34" charset="0"/>
            </a:endParaRPr>
          </a:p>
        </p:txBody>
      </p:sp>
      <p:sp>
        <p:nvSpPr>
          <p:cNvPr id="7" name="TextBox 6">
            <a:extLst>
              <a:ext uri="{FF2B5EF4-FFF2-40B4-BE49-F238E27FC236}">
                <a16:creationId xmlns:a16="http://schemas.microsoft.com/office/drawing/2014/main" id="{1F9C900E-D456-470D-9B43-5657B5C7237C}"/>
              </a:ext>
            </a:extLst>
          </p:cNvPr>
          <p:cNvSpPr txBox="1"/>
          <p:nvPr/>
        </p:nvSpPr>
        <p:spPr>
          <a:xfrm>
            <a:off x="3737658" y="12135484"/>
            <a:ext cx="18609977" cy="646331"/>
          </a:xfrm>
          <a:prstGeom prst="rect">
            <a:avLst/>
          </a:prstGeom>
          <a:noFill/>
        </p:spPr>
        <p:txBody>
          <a:bodyPr wrap="square" rtlCol="0">
            <a:spAutoFit/>
          </a:bodyPr>
          <a:lstStyle/>
          <a:p>
            <a:r>
              <a:rPr lang="fr-BE" sz="3600" dirty="0">
                <a:solidFill>
                  <a:srgbClr val="002060"/>
                </a:solidFill>
              </a:rPr>
              <a:t>Jordan Pitch                                              </a:t>
            </a:r>
            <a:r>
              <a:rPr lang="fr-BE" sz="3600" dirty="0" err="1">
                <a:solidFill>
                  <a:srgbClr val="002060"/>
                </a:solidFill>
              </a:rPr>
              <a:t>Pitching</a:t>
            </a:r>
            <a:r>
              <a:rPr lang="fr-BE" sz="3600" dirty="0">
                <a:solidFill>
                  <a:srgbClr val="002060"/>
                </a:solidFill>
              </a:rPr>
              <a:t> to </a:t>
            </a:r>
            <a:r>
              <a:rPr lang="fr-BE" sz="3600" dirty="0" err="1">
                <a:solidFill>
                  <a:srgbClr val="002060"/>
                </a:solidFill>
              </a:rPr>
              <a:t>wife</a:t>
            </a:r>
            <a:r>
              <a:rPr lang="fr-BE" sz="3600" dirty="0">
                <a:solidFill>
                  <a:srgbClr val="002060"/>
                </a:solidFill>
              </a:rPr>
              <a:t>                                               </a:t>
            </a:r>
            <a:r>
              <a:rPr lang="fr-BE" sz="3600" dirty="0" err="1">
                <a:solidFill>
                  <a:srgbClr val="002060"/>
                </a:solidFill>
              </a:rPr>
              <a:t>Eolis</a:t>
            </a:r>
            <a:r>
              <a:rPr lang="fr-BE" sz="3600" dirty="0">
                <a:solidFill>
                  <a:srgbClr val="002060"/>
                </a:solidFill>
              </a:rPr>
              <a:t> Group </a:t>
            </a:r>
          </a:p>
        </p:txBody>
      </p:sp>
    </p:spTree>
    <p:extLst>
      <p:ext uri="{BB962C8B-B14F-4D97-AF65-F5344CB8AC3E}">
        <p14:creationId xmlns:p14="http://schemas.microsoft.com/office/powerpoint/2010/main" val="1477057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12">
            <a:extLst>
              <a:ext uri="{FF2B5EF4-FFF2-40B4-BE49-F238E27FC236}">
                <a16:creationId xmlns:a16="http://schemas.microsoft.com/office/drawing/2014/main" id="{AF9BC4FF-8449-843C-99CD-95B142396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29" y="-2256895"/>
            <a:ext cx="24377651" cy="6094410"/>
          </a:xfrm>
          <a:prstGeom prst="rect">
            <a:avLst/>
          </a:prstGeom>
        </p:spPr>
      </p:pic>
      <p:sp>
        <p:nvSpPr>
          <p:cNvPr id="8" name="Freeform 27">
            <a:extLst>
              <a:ext uri="{FF2B5EF4-FFF2-40B4-BE49-F238E27FC236}">
                <a16:creationId xmlns:a16="http://schemas.microsoft.com/office/drawing/2014/main" id="{B23BD214-E567-EB6E-A98E-0EAE09D0BBBD}"/>
              </a:ext>
            </a:extLst>
          </p:cNvPr>
          <p:cNvSpPr>
            <a:spLocks noChangeAspect="1" noChangeArrowheads="1"/>
          </p:cNvSpPr>
          <p:nvPr/>
        </p:nvSpPr>
        <p:spPr bwMode="auto">
          <a:xfrm rot="5400000">
            <a:off x="-407485" y="5570501"/>
            <a:ext cx="1862786" cy="1047819"/>
          </a:xfrm>
          <a:custGeom>
            <a:avLst/>
            <a:gdLst>
              <a:gd name="T0" fmla="*/ 1305 w 2610"/>
              <a:gd name="T1" fmla="*/ 0 h 1470"/>
              <a:gd name="T2" fmla="*/ 1305 w 2610"/>
              <a:gd name="T3" fmla="*/ 0 h 1470"/>
              <a:gd name="T4" fmla="*/ 1305 w 2610"/>
              <a:gd name="T5" fmla="*/ 0 h 1470"/>
              <a:gd name="T6" fmla="*/ 0 w 2610"/>
              <a:gd name="T7" fmla="*/ 1305 h 1470"/>
              <a:gd name="T8" fmla="*/ 0 w 2610"/>
              <a:gd name="T9" fmla="*/ 1469 h 1470"/>
              <a:gd name="T10" fmla="*/ 2609 w 2610"/>
              <a:gd name="T11" fmla="*/ 1469 h 1470"/>
              <a:gd name="T12" fmla="*/ 2609 w 2610"/>
              <a:gd name="T13" fmla="*/ 1305 h 1470"/>
              <a:gd name="T14" fmla="*/ 2609 w 2610"/>
              <a:gd name="T15" fmla="*/ 1305 h 1470"/>
              <a:gd name="T16" fmla="*/ 1305 w 2610"/>
              <a:gd name="T17" fmla="*/ 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0" h="1470">
                <a:moveTo>
                  <a:pt x="1305" y="0"/>
                </a:moveTo>
                <a:lnTo>
                  <a:pt x="1305" y="0"/>
                </a:lnTo>
                <a:lnTo>
                  <a:pt x="1305" y="0"/>
                </a:lnTo>
                <a:cubicBezTo>
                  <a:pt x="584" y="0"/>
                  <a:pt x="0" y="584"/>
                  <a:pt x="0" y="1305"/>
                </a:cubicBezTo>
                <a:lnTo>
                  <a:pt x="0" y="1469"/>
                </a:lnTo>
                <a:lnTo>
                  <a:pt x="2609" y="1469"/>
                </a:lnTo>
                <a:lnTo>
                  <a:pt x="2609" y="1305"/>
                </a:lnTo>
                <a:lnTo>
                  <a:pt x="2609" y="1305"/>
                </a:lnTo>
                <a:cubicBezTo>
                  <a:pt x="2609" y="584"/>
                  <a:pt x="2025" y="0"/>
                  <a:pt x="1305" y="0"/>
                </a:cubicBezTo>
              </a:path>
            </a:pathLst>
          </a:custGeom>
          <a:solidFill>
            <a:schemeClr val="accent1"/>
          </a:solidFill>
          <a:ln>
            <a:noFill/>
          </a:ln>
          <a:effectLst/>
        </p:spPr>
        <p:txBody>
          <a:bodyPr wrap="none" anchor="ctr"/>
          <a:lstStyle/>
          <a:p>
            <a:pPr algn="ctr"/>
            <a:endParaRPr lang="en-US" sz="4300" b="1" dirty="0">
              <a:solidFill>
                <a:schemeClr val="bg1"/>
              </a:solidFill>
              <a:latin typeface="Montserrat" panose="00000500000000000000" pitchFamily="2" charset="0"/>
            </a:endParaRPr>
          </a:p>
        </p:txBody>
      </p:sp>
      <p:sp>
        <p:nvSpPr>
          <p:cNvPr id="15" name="ZoneTexte 1">
            <a:extLst>
              <a:ext uri="{FF2B5EF4-FFF2-40B4-BE49-F238E27FC236}">
                <a16:creationId xmlns:a16="http://schemas.microsoft.com/office/drawing/2014/main" id="{4BBD9BAD-07F3-4082-A5A6-78325CDEF299}"/>
              </a:ext>
            </a:extLst>
          </p:cNvPr>
          <p:cNvSpPr txBox="1"/>
          <p:nvPr/>
        </p:nvSpPr>
        <p:spPr>
          <a:xfrm>
            <a:off x="2209304" y="883039"/>
            <a:ext cx="13157200" cy="1446550"/>
          </a:xfrm>
          <a:prstGeom prst="rect">
            <a:avLst/>
          </a:prstGeom>
          <a:noFill/>
        </p:spPr>
        <p:txBody>
          <a:bodyPr wrap="square" rtlCol="0">
            <a:spAutoFit/>
          </a:bodyPr>
          <a:lstStyle/>
          <a:p>
            <a:r>
              <a:rPr lang="fr-BE" sz="8800" b="1" dirty="0">
                <a:solidFill>
                  <a:srgbClr val="F2A654"/>
                </a:solidFill>
              </a:rPr>
              <a:t>Sales </a:t>
            </a:r>
            <a:r>
              <a:rPr lang="fr-BE" sz="8800" b="1" dirty="0">
                <a:solidFill>
                  <a:schemeClr val="bg1"/>
                </a:solidFill>
              </a:rPr>
              <a:t>Mentors </a:t>
            </a:r>
          </a:p>
        </p:txBody>
      </p:sp>
      <p:pic>
        <p:nvPicPr>
          <p:cNvPr id="2050" name="Picture 2" descr="What are some of the best responses to “Sell me this pen”?">
            <a:extLst>
              <a:ext uri="{FF2B5EF4-FFF2-40B4-BE49-F238E27FC236}">
                <a16:creationId xmlns:a16="http://schemas.microsoft.com/office/drawing/2014/main" id="{301955E0-6AE9-4D32-A91F-24DED7AE52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 y="3837515"/>
            <a:ext cx="24394079" cy="11813312"/>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1">
            <a:extLst>
              <a:ext uri="{FF2B5EF4-FFF2-40B4-BE49-F238E27FC236}">
                <a16:creationId xmlns:a16="http://schemas.microsoft.com/office/drawing/2014/main" id="{CC1504FB-18BE-49E7-A4E6-AF35CC64F95A}"/>
              </a:ext>
            </a:extLst>
          </p:cNvPr>
          <p:cNvSpPr txBox="1"/>
          <p:nvPr/>
        </p:nvSpPr>
        <p:spPr>
          <a:xfrm>
            <a:off x="12868341" y="6054077"/>
            <a:ext cx="13157200" cy="1446550"/>
          </a:xfrm>
          <a:prstGeom prst="rect">
            <a:avLst/>
          </a:prstGeom>
          <a:noFill/>
        </p:spPr>
        <p:txBody>
          <a:bodyPr wrap="square" rtlCol="0">
            <a:spAutoFit/>
          </a:bodyPr>
          <a:lstStyle/>
          <a:p>
            <a:r>
              <a:rPr lang="fr-BE" sz="8800" b="1" dirty="0" err="1">
                <a:solidFill>
                  <a:schemeClr val="bg1"/>
                </a:solidFill>
              </a:rPr>
              <a:t>Sell</a:t>
            </a:r>
            <a:r>
              <a:rPr lang="fr-BE" sz="8800" b="1" dirty="0">
                <a:solidFill>
                  <a:schemeClr val="bg1"/>
                </a:solidFill>
              </a:rPr>
              <a:t> me </a:t>
            </a:r>
            <a:r>
              <a:rPr lang="fr-BE" sz="8800" b="1" dirty="0" err="1">
                <a:solidFill>
                  <a:schemeClr val="bg1"/>
                </a:solidFill>
              </a:rPr>
              <a:t>this</a:t>
            </a:r>
            <a:r>
              <a:rPr lang="fr-BE" sz="8800" b="1" dirty="0">
                <a:solidFill>
                  <a:schemeClr val="bg1"/>
                </a:solidFill>
              </a:rPr>
              <a:t> </a:t>
            </a:r>
            <a:r>
              <a:rPr lang="fr-BE" sz="8800" b="1" dirty="0" err="1">
                <a:solidFill>
                  <a:schemeClr val="bg1"/>
                </a:solidFill>
              </a:rPr>
              <a:t>pen</a:t>
            </a:r>
            <a:endParaRPr lang="fr-BE" sz="8800" b="1" dirty="0">
              <a:solidFill>
                <a:schemeClr val="bg1"/>
              </a:solidFill>
            </a:endParaRPr>
          </a:p>
        </p:txBody>
      </p:sp>
      <p:sp>
        <p:nvSpPr>
          <p:cNvPr id="9" name="ZoneTexte 1">
            <a:extLst>
              <a:ext uri="{FF2B5EF4-FFF2-40B4-BE49-F238E27FC236}">
                <a16:creationId xmlns:a16="http://schemas.microsoft.com/office/drawing/2014/main" id="{C9308C00-A6AE-4624-93DA-0BC38BFB012D}"/>
              </a:ext>
            </a:extLst>
          </p:cNvPr>
          <p:cNvSpPr txBox="1"/>
          <p:nvPr/>
        </p:nvSpPr>
        <p:spPr>
          <a:xfrm>
            <a:off x="10768606" y="10473676"/>
            <a:ext cx="15492011" cy="2800767"/>
          </a:xfrm>
          <a:prstGeom prst="rect">
            <a:avLst/>
          </a:prstGeom>
          <a:noFill/>
        </p:spPr>
        <p:txBody>
          <a:bodyPr wrap="square" rtlCol="0">
            <a:spAutoFit/>
          </a:bodyPr>
          <a:lstStyle/>
          <a:p>
            <a:r>
              <a:rPr lang="fr-BE" sz="8800" b="1" dirty="0">
                <a:solidFill>
                  <a:schemeClr val="bg1"/>
                </a:solidFill>
              </a:rPr>
              <a:t>The </a:t>
            </a:r>
            <a:r>
              <a:rPr lang="fr-BE" sz="8800" b="1" dirty="0" err="1">
                <a:solidFill>
                  <a:schemeClr val="bg1"/>
                </a:solidFill>
              </a:rPr>
              <a:t>truth</a:t>
            </a:r>
            <a:r>
              <a:rPr lang="fr-BE" sz="8800" b="1" dirty="0">
                <a:solidFill>
                  <a:schemeClr val="bg1"/>
                </a:solidFill>
              </a:rPr>
              <a:t> </a:t>
            </a:r>
            <a:r>
              <a:rPr lang="fr-BE" sz="8800" b="1" dirty="0" err="1">
                <a:solidFill>
                  <a:schemeClr val="bg1"/>
                </a:solidFill>
              </a:rPr>
              <a:t>well</a:t>
            </a:r>
            <a:r>
              <a:rPr lang="fr-BE" sz="8800" b="1" dirty="0">
                <a:solidFill>
                  <a:schemeClr val="bg1"/>
                </a:solidFill>
              </a:rPr>
              <a:t> </a:t>
            </a:r>
            <a:r>
              <a:rPr lang="fr-BE" sz="8800" b="1" dirty="0" err="1">
                <a:solidFill>
                  <a:schemeClr val="bg1"/>
                </a:solidFill>
              </a:rPr>
              <a:t>told</a:t>
            </a:r>
            <a:r>
              <a:rPr lang="fr-BE" sz="8800" b="1" dirty="0">
                <a:solidFill>
                  <a:schemeClr val="bg1"/>
                </a:solidFill>
              </a:rPr>
              <a:t> </a:t>
            </a:r>
          </a:p>
          <a:p>
            <a:r>
              <a:rPr lang="fr-BE" sz="8800" b="1" i="1" dirty="0">
                <a:solidFill>
                  <a:schemeClr val="bg1"/>
                </a:solidFill>
              </a:rPr>
              <a:t>The best version of the </a:t>
            </a:r>
            <a:r>
              <a:rPr lang="fr-BE" sz="8800" b="1" i="1">
                <a:solidFill>
                  <a:schemeClr val="bg1"/>
                </a:solidFill>
              </a:rPr>
              <a:t>truth</a:t>
            </a:r>
            <a:endParaRPr lang="fr-BE" sz="8800" b="1" i="1" dirty="0">
              <a:solidFill>
                <a:schemeClr val="bg1"/>
              </a:solidFill>
            </a:endParaRPr>
          </a:p>
        </p:txBody>
      </p:sp>
    </p:spTree>
    <p:extLst>
      <p:ext uri="{BB962C8B-B14F-4D97-AF65-F5344CB8AC3E}">
        <p14:creationId xmlns:p14="http://schemas.microsoft.com/office/powerpoint/2010/main" val="1724414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12">
            <a:extLst>
              <a:ext uri="{FF2B5EF4-FFF2-40B4-BE49-F238E27FC236}">
                <a16:creationId xmlns:a16="http://schemas.microsoft.com/office/drawing/2014/main" id="{AF9BC4FF-8449-843C-99CD-95B142396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77651" cy="6094410"/>
          </a:xfrm>
          <a:prstGeom prst="rect">
            <a:avLst/>
          </a:prstGeom>
        </p:spPr>
      </p:pic>
      <p:sp>
        <p:nvSpPr>
          <p:cNvPr id="8" name="Freeform 27">
            <a:extLst>
              <a:ext uri="{FF2B5EF4-FFF2-40B4-BE49-F238E27FC236}">
                <a16:creationId xmlns:a16="http://schemas.microsoft.com/office/drawing/2014/main" id="{B23BD214-E567-EB6E-A98E-0EAE09D0BBBD}"/>
              </a:ext>
            </a:extLst>
          </p:cNvPr>
          <p:cNvSpPr>
            <a:spLocks noChangeAspect="1" noChangeArrowheads="1"/>
          </p:cNvSpPr>
          <p:nvPr/>
        </p:nvSpPr>
        <p:spPr bwMode="auto">
          <a:xfrm rot="5400000">
            <a:off x="-407485" y="5570501"/>
            <a:ext cx="1862786" cy="1047819"/>
          </a:xfrm>
          <a:custGeom>
            <a:avLst/>
            <a:gdLst>
              <a:gd name="T0" fmla="*/ 1305 w 2610"/>
              <a:gd name="T1" fmla="*/ 0 h 1470"/>
              <a:gd name="T2" fmla="*/ 1305 w 2610"/>
              <a:gd name="T3" fmla="*/ 0 h 1470"/>
              <a:gd name="T4" fmla="*/ 1305 w 2610"/>
              <a:gd name="T5" fmla="*/ 0 h 1470"/>
              <a:gd name="T6" fmla="*/ 0 w 2610"/>
              <a:gd name="T7" fmla="*/ 1305 h 1470"/>
              <a:gd name="T8" fmla="*/ 0 w 2610"/>
              <a:gd name="T9" fmla="*/ 1469 h 1470"/>
              <a:gd name="T10" fmla="*/ 2609 w 2610"/>
              <a:gd name="T11" fmla="*/ 1469 h 1470"/>
              <a:gd name="T12" fmla="*/ 2609 w 2610"/>
              <a:gd name="T13" fmla="*/ 1305 h 1470"/>
              <a:gd name="T14" fmla="*/ 2609 w 2610"/>
              <a:gd name="T15" fmla="*/ 1305 h 1470"/>
              <a:gd name="T16" fmla="*/ 1305 w 2610"/>
              <a:gd name="T17" fmla="*/ 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0" h="1470">
                <a:moveTo>
                  <a:pt x="1305" y="0"/>
                </a:moveTo>
                <a:lnTo>
                  <a:pt x="1305" y="0"/>
                </a:lnTo>
                <a:lnTo>
                  <a:pt x="1305" y="0"/>
                </a:lnTo>
                <a:cubicBezTo>
                  <a:pt x="584" y="0"/>
                  <a:pt x="0" y="584"/>
                  <a:pt x="0" y="1305"/>
                </a:cubicBezTo>
                <a:lnTo>
                  <a:pt x="0" y="1469"/>
                </a:lnTo>
                <a:lnTo>
                  <a:pt x="2609" y="1469"/>
                </a:lnTo>
                <a:lnTo>
                  <a:pt x="2609" y="1305"/>
                </a:lnTo>
                <a:lnTo>
                  <a:pt x="2609" y="1305"/>
                </a:lnTo>
                <a:cubicBezTo>
                  <a:pt x="2609" y="584"/>
                  <a:pt x="2025" y="0"/>
                  <a:pt x="1305" y="0"/>
                </a:cubicBezTo>
              </a:path>
            </a:pathLst>
          </a:custGeom>
          <a:solidFill>
            <a:schemeClr val="accent1"/>
          </a:solidFill>
          <a:ln>
            <a:noFill/>
          </a:ln>
          <a:effectLst/>
        </p:spPr>
        <p:txBody>
          <a:bodyPr wrap="none" anchor="ctr"/>
          <a:lstStyle/>
          <a:p>
            <a:pPr algn="ctr"/>
            <a:endParaRPr lang="en-US" sz="4300" b="1" dirty="0">
              <a:solidFill>
                <a:schemeClr val="bg1"/>
              </a:solidFill>
              <a:latin typeface="Montserrat" panose="00000500000000000000" pitchFamily="2" charset="0"/>
            </a:endParaRPr>
          </a:p>
        </p:txBody>
      </p:sp>
      <p:sp>
        <p:nvSpPr>
          <p:cNvPr id="2" name="ZoneTexte 1">
            <a:extLst>
              <a:ext uri="{FF2B5EF4-FFF2-40B4-BE49-F238E27FC236}">
                <a16:creationId xmlns:a16="http://schemas.microsoft.com/office/drawing/2014/main" id="{F9B193F8-2C25-9E43-97CC-22818901BE42}"/>
              </a:ext>
            </a:extLst>
          </p:cNvPr>
          <p:cNvSpPr txBox="1"/>
          <p:nvPr/>
        </p:nvSpPr>
        <p:spPr>
          <a:xfrm>
            <a:off x="2249061" y="2612454"/>
            <a:ext cx="13157200" cy="1446550"/>
          </a:xfrm>
          <a:prstGeom prst="rect">
            <a:avLst/>
          </a:prstGeom>
          <a:noFill/>
        </p:spPr>
        <p:txBody>
          <a:bodyPr wrap="square" rtlCol="0">
            <a:spAutoFit/>
          </a:bodyPr>
          <a:lstStyle/>
          <a:p>
            <a:r>
              <a:rPr lang="fr-BE" sz="8800" b="1" dirty="0">
                <a:solidFill>
                  <a:srgbClr val="F2A654"/>
                </a:solidFill>
              </a:rPr>
              <a:t>Example </a:t>
            </a:r>
            <a:r>
              <a:rPr lang="fr-BE" sz="8800" b="1" dirty="0">
                <a:solidFill>
                  <a:schemeClr val="bg1"/>
                </a:solidFill>
              </a:rPr>
              <a:t>of brand </a:t>
            </a:r>
            <a:r>
              <a:rPr lang="fr-BE" sz="8800" b="1" dirty="0" err="1">
                <a:solidFill>
                  <a:schemeClr val="bg1"/>
                </a:solidFill>
              </a:rPr>
              <a:t>positionig</a:t>
            </a:r>
            <a:endParaRPr lang="fr-BE" sz="8800" b="1" dirty="0">
              <a:solidFill>
                <a:schemeClr val="bg1"/>
              </a:solidFill>
            </a:endParaRPr>
          </a:p>
        </p:txBody>
      </p:sp>
      <p:sp>
        <p:nvSpPr>
          <p:cNvPr id="6" name="ZoneTexte 2">
            <a:extLst>
              <a:ext uri="{FF2B5EF4-FFF2-40B4-BE49-F238E27FC236}">
                <a16:creationId xmlns:a16="http://schemas.microsoft.com/office/drawing/2014/main" id="{B0EAB622-0AD3-4AB4-ABB1-22C94B87B256}"/>
              </a:ext>
            </a:extLst>
          </p:cNvPr>
          <p:cNvSpPr txBox="1"/>
          <p:nvPr/>
        </p:nvSpPr>
        <p:spPr>
          <a:xfrm>
            <a:off x="2998383" y="6671458"/>
            <a:ext cx="18380882" cy="6740307"/>
          </a:xfrm>
          <a:prstGeom prst="rect">
            <a:avLst/>
          </a:prstGeom>
          <a:noFill/>
        </p:spPr>
        <p:txBody>
          <a:bodyPr wrap="square" rtlCol="0">
            <a:spAutoFit/>
          </a:bodyPr>
          <a:lstStyle/>
          <a:p>
            <a:pPr algn="ctr"/>
            <a:r>
              <a:rPr lang="fr-BE" sz="7200" b="1" dirty="0">
                <a:solidFill>
                  <a:srgbClr val="0070C0"/>
                </a:solidFill>
                <a:latin typeface="Champagne &amp; Limousines" panose="020B0502020202020204" pitchFamily="34" charset="0"/>
                <a:ea typeface="Champagne &amp; Limousines" panose="020B0502020202020204" pitchFamily="34" charset="0"/>
              </a:rPr>
              <a:t>Identity</a:t>
            </a:r>
            <a:r>
              <a:rPr lang="fr-BE" sz="7200" dirty="0">
                <a:solidFill>
                  <a:srgbClr val="002060"/>
                </a:solidFill>
                <a:latin typeface="Champagne &amp; Limousines" panose="020B0502020202020204" pitchFamily="34" charset="0"/>
                <a:ea typeface="Champagne &amp; Limousines" panose="020B0502020202020204" pitchFamily="34" charset="0"/>
              </a:rPr>
              <a:t> </a:t>
            </a:r>
            <a:r>
              <a:rPr lang="fr-BE" sz="7200" dirty="0" err="1">
                <a:solidFill>
                  <a:srgbClr val="002060"/>
                </a:solidFill>
                <a:latin typeface="Champagne &amp; Limousines" panose="020B0502020202020204" pitchFamily="34" charset="0"/>
                <a:ea typeface="Champagne &amp; Limousines" panose="020B0502020202020204" pitchFamily="34" charset="0"/>
              </a:rPr>
              <a:t>defines</a:t>
            </a:r>
            <a:r>
              <a:rPr lang="fr-BE" sz="7200" dirty="0">
                <a:solidFill>
                  <a:srgbClr val="002060"/>
                </a:solidFill>
                <a:latin typeface="Champagne &amp; Limousines" panose="020B0502020202020204" pitchFamily="34" charset="0"/>
                <a:ea typeface="Champagne &amp; Limousines" panose="020B0502020202020204" pitchFamily="34" charset="0"/>
              </a:rPr>
              <a:t> </a:t>
            </a:r>
            <a:r>
              <a:rPr lang="fr-BE" sz="7200" dirty="0" err="1">
                <a:solidFill>
                  <a:srgbClr val="002060"/>
                </a:solidFill>
                <a:latin typeface="Champagne &amp; Limousines" panose="020B0502020202020204" pitchFamily="34" charset="0"/>
                <a:ea typeface="Champagne &amp; Limousines" panose="020B0502020202020204" pitchFamily="34" charset="0"/>
              </a:rPr>
              <a:t>your</a:t>
            </a:r>
            <a:endParaRPr lang="fr-BE" sz="7200" dirty="0">
              <a:solidFill>
                <a:srgbClr val="002060"/>
              </a:solidFill>
              <a:latin typeface="Champagne &amp; Limousines" panose="020B0502020202020204" pitchFamily="34" charset="0"/>
              <a:ea typeface="Champagne &amp; Limousines" panose="020B0502020202020204" pitchFamily="34" charset="0"/>
            </a:endParaRPr>
          </a:p>
          <a:p>
            <a:pPr algn="ctr"/>
            <a:r>
              <a:rPr lang="fr-BE" sz="7200" b="1" dirty="0">
                <a:solidFill>
                  <a:srgbClr val="0070C0"/>
                </a:solidFill>
                <a:latin typeface="Champagne &amp; Limousines" panose="020B0502020202020204" pitchFamily="34" charset="0"/>
                <a:ea typeface="Champagne &amp; Limousines" panose="020B0502020202020204" pitchFamily="34" charset="0"/>
              </a:rPr>
              <a:t>Brand </a:t>
            </a:r>
          </a:p>
          <a:p>
            <a:pPr algn="ctr"/>
            <a:r>
              <a:rPr lang="fr-BE" sz="7200" dirty="0">
                <a:solidFill>
                  <a:srgbClr val="002060"/>
                </a:solidFill>
                <a:latin typeface="Champagne &amp; Limousines" panose="020B0502020202020204" pitchFamily="34" charset="0"/>
                <a:ea typeface="Champagne &amp; Limousines" panose="020B0502020202020204" pitchFamily="34" charset="0"/>
              </a:rPr>
              <a:t>Brand </a:t>
            </a:r>
            <a:r>
              <a:rPr lang="fr-BE" sz="7200" dirty="0" err="1">
                <a:solidFill>
                  <a:srgbClr val="002060"/>
                </a:solidFill>
                <a:latin typeface="Champagne &amp; Limousines" panose="020B0502020202020204" pitchFamily="34" charset="0"/>
                <a:ea typeface="Champagne &amp; Limousines" panose="020B0502020202020204" pitchFamily="34" charset="0"/>
              </a:rPr>
              <a:t>define</a:t>
            </a:r>
            <a:r>
              <a:rPr lang="fr-BE" sz="7200" dirty="0">
                <a:solidFill>
                  <a:srgbClr val="002060"/>
                </a:solidFill>
                <a:latin typeface="Champagne &amp; Limousines" panose="020B0502020202020204" pitchFamily="34" charset="0"/>
                <a:ea typeface="Champagne &amp; Limousines" panose="020B0502020202020204" pitchFamily="34" charset="0"/>
              </a:rPr>
              <a:t> </a:t>
            </a:r>
            <a:r>
              <a:rPr lang="fr-BE" sz="7200" dirty="0" err="1">
                <a:solidFill>
                  <a:srgbClr val="002060"/>
                </a:solidFill>
                <a:latin typeface="Champagne &amp; Limousines" panose="020B0502020202020204" pitchFamily="34" charset="0"/>
                <a:ea typeface="Champagne &amp; Limousines" panose="020B0502020202020204" pitchFamily="34" charset="0"/>
              </a:rPr>
              <a:t>your</a:t>
            </a:r>
            <a:r>
              <a:rPr lang="fr-BE" sz="7200" dirty="0">
                <a:solidFill>
                  <a:srgbClr val="002060"/>
                </a:solidFill>
                <a:latin typeface="Champagne &amp; Limousines" panose="020B0502020202020204" pitchFamily="34" charset="0"/>
                <a:ea typeface="Champagne &amp; Limousines" panose="020B0502020202020204" pitchFamily="34" charset="0"/>
              </a:rPr>
              <a:t> </a:t>
            </a:r>
            <a:r>
              <a:rPr lang="fr-BE" sz="7200" b="1" dirty="0">
                <a:solidFill>
                  <a:srgbClr val="0070C0"/>
                </a:solidFill>
                <a:latin typeface="Champagne &amp; Limousines" panose="020B0502020202020204" pitchFamily="34" charset="0"/>
                <a:ea typeface="Champagne &amp; Limousines" panose="020B0502020202020204" pitchFamily="34" charset="0"/>
              </a:rPr>
              <a:t>Price</a:t>
            </a:r>
          </a:p>
          <a:p>
            <a:pPr algn="ctr"/>
            <a:r>
              <a:rPr lang="fr-BE" sz="7200" dirty="0">
                <a:latin typeface="Champagne &amp; Limousines" panose="020B0502020202020204" pitchFamily="34" charset="0"/>
                <a:ea typeface="Champagne &amp; Limousines" panose="020B0502020202020204" pitchFamily="34" charset="0"/>
              </a:rPr>
              <a:t>Price</a:t>
            </a:r>
            <a:r>
              <a:rPr lang="fr-BE" sz="7200" dirty="0">
                <a:solidFill>
                  <a:srgbClr val="002060"/>
                </a:solidFill>
                <a:latin typeface="Champagne &amp; Limousines" panose="020B0502020202020204" pitchFamily="34" charset="0"/>
                <a:ea typeface="Champagne &amp; Limousines" panose="020B0502020202020204" pitchFamily="34" charset="0"/>
              </a:rPr>
              <a:t> </a:t>
            </a:r>
            <a:r>
              <a:rPr lang="fr-BE" sz="7200" dirty="0" err="1">
                <a:solidFill>
                  <a:srgbClr val="002060"/>
                </a:solidFill>
                <a:latin typeface="Champagne &amp; Limousines" panose="020B0502020202020204" pitchFamily="34" charset="0"/>
                <a:ea typeface="Champagne &amp; Limousines" panose="020B0502020202020204" pitchFamily="34" charset="0"/>
              </a:rPr>
              <a:t>defines</a:t>
            </a:r>
            <a:r>
              <a:rPr lang="fr-BE" sz="7200" dirty="0">
                <a:solidFill>
                  <a:srgbClr val="002060"/>
                </a:solidFill>
                <a:latin typeface="Champagne &amp; Limousines" panose="020B0502020202020204" pitchFamily="34" charset="0"/>
                <a:ea typeface="Champagne &amp; Limousines" panose="020B0502020202020204" pitchFamily="34" charset="0"/>
              </a:rPr>
              <a:t> </a:t>
            </a:r>
            <a:r>
              <a:rPr lang="fr-BE" sz="7200" b="1" dirty="0">
                <a:solidFill>
                  <a:srgbClr val="0070C0"/>
                </a:solidFill>
                <a:latin typeface="Champagne &amp; Limousines" panose="020B0502020202020204" pitchFamily="34" charset="0"/>
                <a:ea typeface="Champagne &amp; Limousines" panose="020B0502020202020204" pitchFamily="34" charset="0"/>
              </a:rPr>
              <a:t>sales plan </a:t>
            </a:r>
          </a:p>
          <a:p>
            <a:pPr algn="ctr"/>
            <a:r>
              <a:rPr lang="fr-BE" sz="7200" dirty="0">
                <a:solidFill>
                  <a:srgbClr val="002060"/>
                </a:solidFill>
                <a:latin typeface="Champagne &amp; Limousines" panose="020B0502020202020204" pitchFamily="34" charset="0"/>
                <a:ea typeface="Champagne &amp; Limousines" panose="020B0502020202020204" pitchFamily="34" charset="0"/>
              </a:rPr>
              <a:t>As </a:t>
            </a:r>
            <a:r>
              <a:rPr lang="fr-BE" sz="7200" dirty="0" err="1">
                <a:solidFill>
                  <a:srgbClr val="002060"/>
                </a:solidFill>
                <a:latin typeface="Champagne &amp; Limousines" panose="020B0502020202020204" pitchFamily="34" charset="0"/>
                <a:ea typeface="Champagne &amp; Limousines" panose="020B0502020202020204" pitchFamily="34" charset="0"/>
              </a:rPr>
              <a:t>your</a:t>
            </a:r>
            <a:r>
              <a:rPr lang="fr-BE" sz="7200" dirty="0">
                <a:solidFill>
                  <a:srgbClr val="002060"/>
                </a:solidFill>
                <a:latin typeface="Champagne &amp; Limousines" panose="020B0502020202020204" pitchFamily="34" charset="0"/>
                <a:ea typeface="Champagne &amp; Limousines" panose="020B0502020202020204" pitchFamily="34" charset="0"/>
              </a:rPr>
              <a:t> </a:t>
            </a:r>
          </a:p>
          <a:p>
            <a:pPr algn="ctr"/>
            <a:r>
              <a:rPr lang="fr-BE" sz="7200" b="1" dirty="0">
                <a:solidFill>
                  <a:srgbClr val="0070C0"/>
                </a:solidFill>
                <a:latin typeface="Champagne &amp; Limousines" panose="020B0502020202020204" pitchFamily="34" charset="0"/>
                <a:ea typeface="Champagne &amp; Limousines" panose="020B0502020202020204" pitchFamily="34" charset="0"/>
              </a:rPr>
              <a:t>COMMUNICATION</a:t>
            </a:r>
            <a:r>
              <a:rPr lang="fr-BE" sz="7200" dirty="0">
                <a:solidFill>
                  <a:srgbClr val="002060"/>
                </a:solidFill>
                <a:latin typeface="Champagne &amp; Limousines" panose="020B0502020202020204" pitchFamily="34" charset="0"/>
                <a:ea typeface="Champagne &amp; Limousines" panose="020B0502020202020204" pitchFamily="34" charset="0"/>
              </a:rPr>
              <a:t> </a:t>
            </a:r>
            <a:endParaRPr lang="fr-BE" sz="7200" dirty="0">
              <a:solidFill>
                <a:srgbClr val="002060"/>
              </a:solidFill>
              <a:effectLst/>
              <a:latin typeface="Champagne &amp; Limousines" panose="020B0502020202020204" pitchFamily="34" charset="0"/>
              <a:ea typeface="Champagne &amp; Limousines" panose="020B0502020202020204" pitchFamily="34" charset="0"/>
            </a:endParaRPr>
          </a:p>
        </p:txBody>
      </p:sp>
    </p:spTree>
    <p:extLst>
      <p:ext uri="{BB962C8B-B14F-4D97-AF65-F5344CB8AC3E}">
        <p14:creationId xmlns:p14="http://schemas.microsoft.com/office/powerpoint/2010/main" val="3557957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12">
            <a:extLst>
              <a:ext uri="{FF2B5EF4-FFF2-40B4-BE49-F238E27FC236}">
                <a16:creationId xmlns:a16="http://schemas.microsoft.com/office/drawing/2014/main" id="{AF9BC4FF-8449-843C-99CD-95B142396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77651" cy="4059004"/>
          </a:xfrm>
          <a:prstGeom prst="rect">
            <a:avLst/>
          </a:prstGeom>
        </p:spPr>
      </p:pic>
      <p:sp>
        <p:nvSpPr>
          <p:cNvPr id="8" name="Freeform 27">
            <a:extLst>
              <a:ext uri="{FF2B5EF4-FFF2-40B4-BE49-F238E27FC236}">
                <a16:creationId xmlns:a16="http://schemas.microsoft.com/office/drawing/2014/main" id="{B23BD214-E567-EB6E-A98E-0EAE09D0BBBD}"/>
              </a:ext>
            </a:extLst>
          </p:cNvPr>
          <p:cNvSpPr>
            <a:spLocks noChangeAspect="1" noChangeArrowheads="1"/>
          </p:cNvSpPr>
          <p:nvPr/>
        </p:nvSpPr>
        <p:spPr bwMode="auto">
          <a:xfrm rot="5400000">
            <a:off x="-407486" y="3535094"/>
            <a:ext cx="1862786" cy="1047819"/>
          </a:xfrm>
          <a:custGeom>
            <a:avLst/>
            <a:gdLst>
              <a:gd name="T0" fmla="*/ 1305 w 2610"/>
              <a:gd name="T1" fmla="*/ 0 h 1470"/>
              <a:gd name="T2" fmla="*/ 1305 w 2610"/>
              <a:gd name="T3" fmla="*/ 0 h 1470"/>
              <a:gd name="T4" fmla="*/ 1305 w 2610"/>
              <a:gd name="T5" fmla="*/ 0 h 1470"/>
              <a:gd name="T6" fmla="*/ 0 w 2610"/>
              <a:gd name="T7" fmla="*/ 1305 h 1470"/>
              <a:gd name="T8" fmla="*/ 0 w 2610"/>
              <a:gd name="T9" fmla="*/ 1469 h 1470"/>
              <a:gd name="T10" fmla="*/ 2609 w 2610"/>
              <a:gd name="T11" fmla="*/ 1469 h 1470"/>
              <a:gd name="T12" fmla="*/ 2609 w 2610"/>
              <a:gd name="T13" fmla="*/ 1305 h 1470"/>
              <a:gd name="T14" fmla="*/ 2609 w 2610"/>
              <a:gd name="T15" fmla="*/ 1305 h 1470"/>
              <a:gd name="T16" fmla="*/ 1305 w 2610"/>
              <a:gd name="T17" fmla="*/ 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0" h="1470">
                <a:moveTo>
                  <a:pt x="1305" y="0"/>
                </a:moveTo>
                <a:lnTo>
                  <a:pt x="1305" y="0"/>
                </a:lnTo>
                <a:lnTo>
                  <a:pt x="1305" y="0"/>
                </a:lnTo>
                <a:cubicBezTo>
                  <a:pt x="584" y="0"/>
                  <a:pt x="0" y="584"/>
                  <a:pt x="0" y="1305"/>
                </a:cubicBezTo>
                <a:lnTo>
                  <a:pt x="0" y="1469"/>
                </a:lnTo>
                <a:lnTo>
                  <a:pt x="2609" y="1469"/>
                </a:lnTo>
                <a:lnTo>
                  <a:pt x="2609" y="1305"/>
                </a:lnTo>
                <a:lnTo>
                  <a:pt x="2609" y="1305"/>
                </a:lnTo>
                <a:cubicBezTo>
                  <a:pt x="2609" y="584"/>
                  <a:pt x="2025" y="0"/>
                  <a:pt x="1305" y="0"/>
                </a:cubicBezTo>
              </a:path>
            </a:pathLst>
          </a:custGeom>
          <a:solidFill>
            <a:schemeClr val="accent1"/>
          </a:solidFill>
          <a:ln>
            <a:noFill/>
          </a:ln>
          <a:effectLst/>
        </p:spPr>
        <p:txBody>
          <a:bodyPr wrap="none" anchor="ctr"/>
          <a:lstStyle/>
          <a:p>
            <a:pPr algn="ctr"/>
            <a:endParaRPr lang="en-US" sz="4300" b="1" dirty="0">
              <a:solidFill>
                <a:schemeClr val="bg1"/>
              </a:solidFill>
              <a:latin typeface="Montserrat" panose="00000500000000000000" pitchFamily="2" charset="0"/>
            </a:endParaRPr>
          </a:p>
        </p:txBody>
      </p:sp>
      <p:sp>
        <p:nvSpPr>
          <p:cNvPr id="2" name="ZoneTexte 1">
            <a:extLst>
              <a:ext uri="{FF2B5EF4-FFF2-40B4-BE49-F238E27FC236}">
                <a16:creationId xmlns:a16="http://schemas.microsoft.com/office/drawing/2014/main" id="{F9B193F8-2C25-9E43-97CC-22818901BE42}"/>
              </a:ext>
            </a:extLst>
          </p:cNvPr>
          <p:cNvSpPr txBox="1"/>
          <p:nvPr/>
        </p:nvSpPr>
        <p:spPr>
          <a:xfrm>
            <a:off x="2249061" y="2612454"/>
            <a:ext cx="13157200" cy="1446550"/>
          </a:xfrm>
          <a:prstGeom prst="rect">
            <a:avLst/>
          </a:prstGeom>
          <a:noFill/>
        </p:spPr>
        <p:txBody>
          <a:bodyPr wrap="square" rtlCol="0">
            <a:spAutoFit/>
          </a:bodyPr>
          <a:lstStyle/>
          <a:p>
            <a:r>
              <a:rPr lang="fr-BE" sz="8800" b="1" dirty="0">
                <a:solidFill>
                  <a:srgbClr val="F2A654"/>
                </a:solidFill>
              </a:rPr>
              <a:t>Brand </a:t>
            </a:r>
            <a:r>
              <a:rPr lang="fr-BE" sz="8800" b="1" dirty="0" err="1">
                <a:solidFill>
                  <a:schemeClr val="bg1"/>
                </a:solidFill>
              </a:rPr>
              <a:t>Strategy</a:t>
            </a:r>
            <a:endParaRPr lang="fr-BE" sz="8800" b="1" dirty="0">
              <a:solidFill>
                <a:schemeClr val="bg1"/>
              </a:solidFill>
            </a:endParaRPr>
          </a:p>
        </p:txBody>
      </p:sp>
      <p:pic>
        <p:nvPicPr>
          <p:cNvPr id="1026" name="Picture 2" descr="Brand Positioning in 2023: The Ultimate Guide - Qualtrics">
            <a:extLst>
              <a:ext uri="{FF2B5EF4-FFF2-40B4-BE49-F238E27FC236}">
                <a16:creationId xmlns:a16="http://schemas.microsoft.com/office/drawing/2014/main" id="{D522AF77-3779-48BA-8A1F-52386D2F361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20090" y="3720156"/>
            <a:ext cx="15539509" cy="103596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9EF6AF0-B73F-4CC2-B976-8F3E6EAE2554}"/>
              </a:ext>
            </a:extLst>
          </p:cNvPr>
          <p:cNvSpPr/>
          <p:nvPr/>
        </p:nvSpPr>
        <p:spPr>
          <a:xfrm>
            <a:off x="4470400" y="4521200"/>
            <a:ext cx="3742267" cy="965200"/>
          </a:xfrm>
          <a:prstGeom prst="rect">
            <a:avLst/>
          </a:prstGeom>
          <a:solidFill>
            <a:srgbClr val="F5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010079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12">
            <a:extLst>
              <a:ext uri="{FF2B5EF4-FFF2-40B4-BE49-F238E27FC236}">
                <a16:creationId xmlns:a16="http://schemas.microsoft.com/office/drawing/2014/main" id="{AF9BC4FF-8449-843C-99CD-95B142396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77651" cy="4059004"/>
          </a:xfrm>
          <a:prstGeom prst="rect">
            <a:avLst/>
          </a:prstGeom>
        </p:spPr>
      </p:pic>
      <p:sp>
        <p:nvSpPr>
          <p:cNvPr id="8" name="Freeform 27">
            <a:extLst>
              <a:ext uri="{FF2B5EF4-FFF2-40B4-BE49-F238E27FC236}">
                <a16:creationId xmlns:a16="http://schemas.microsoft.com/office/drawing/2014/main" id="{B23BD214-E567-EB6E-A98E-0EAE09D0BBBD}"/>
              </a:ext>
            </a:extLst>
          </p:cNvPr>
          <p:cNvSpPr>
            <a:spLocks noChangeAspect="1" noChangeArrowheads="1"/>
          </p:cNvSpPr>
          <p:nvPr/>
        </p:nvSpPr>
        <p:spPr bwMode="auto">
          <a:xfrm rot="5400000">
            <a:off x="-407486" y="3535094"/>
            <a:ext cx="1862786" cy="1047819"/>
          </a:xfrm>
          <a:custGeom>
            <a:avLst/>
            <a:gdLst>
              <a:gd name="T0" fmla="*/ 1305 w 2610"/>
              <a:gd name="T1" fmla="*/ 0 h 1470"/>
              <a:gd name="T2" fmla="*/ 1305 w 2610"/>
              <a:gd name="T3" fmla="*/ 0 h 1470"/>
              <a:gd name="T4" fmla="*/ 1305 w 2610"/>
              <a:gd name="T5" fmla="*/ 0 h 1470"/>
              <a:gd name="T6" fmla="*/ 0 w 2610"/>
              <a:gd name="T7" fmla="*/ 1305 h 1470"/>
              <a:gd name="T8" fmla="*/ 0 w 2610"/>
              <a:gd name="T9" fmla="*/ 1469 h 1470"/>
              <a:gd name="T10" fmla="*/ 2609 w 2610"/>
              <a:gd name="T11" fmla="*/ 1469 h 1470"/>
              <a:gd name="T12" fmla="*/ 2609 w 2610"/>
              <a:gd name="T13" fmla="*/ 1305 h 1470"/>
              <a:gd name="T14" fmla="*/ 2609 w 2610"/>
              <a:gd name="T15" fmla="*/ 1305 h 1470"/>
              <a:gd name="T16" fmla="*/ 1305 w 2610"/>
              <a:gd name="T17" fmla="*/ 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0" h="1470">
                <a:moveTo>
                  <a:pt x="1305" y="0"/>
                </a:moveTo>
                <a:lnTo>
                  <a:pt x="1305" y="0"/>
                </a:lnTo>
                <a:lnTo>
                  <a:pt x="1305" y="0"/>
                </a:lnTo>
                <a:cubicBezTo>
                  <a:pt x="584" y="0"/>
                  <a:pt x="0" y="584"/>
                  <a:pt x="0" y="1305"/>
                </a:cubicBezTo>
                <a:lnTo>
                  <a:pt x="0" y="1469"/>
                </a:lnTo>
                <a:lnTo>
                  <a:pt x="2609" y="1469"/>
                </a:lnTo>
                <a:lnTo>
                  <a:pt x="2609" y="1305"/>
                </a:lnTo>
                <a:lnTo>
                  <a:pt x="2609" y="1305"/>
                </a:lnTo>
                <a:cubicBezTo>
                  <a:pt x="2609" y="584"/>
                  <a:pt x="2025" y="0"/>
                  <a:pt x="1305" y="0"/>
                </a:cubicBezTo>
              </a:path>
            </a:pathLst>
          </a:custGeom>
          <a:solidFill>
            <a:schemeClr val="accent1"/>
          </a:solidFill>
          <a:ln>
            <a:noFill/>
          </a:ln>
          <a:effectLst/>
        </p:spPr>
        <p:txBody>
          <a:bodyPr wrap="none" anchor="ctr"/>
          <a:lstStyle/>
          <a:p>
            <a:pPr algn="ctr"/>
            <a:endParaRPr lang="en-US" sz="4300" b="1" dirty="0">
              <a:solidFill>
                <a:schemeClr val="bg1"/>
              </a:solidFill>
              <a:latin typeface="Montserrat" panose="00000500000000000000" pitchFamily="2" charset="0"/>
            </a:endParaRPr>
          </a:p>
        </p:txBody>
      </p:sp>
      <p:sp>
        <p:nvSpPr>
          <p:cNvPr id="2" name="ZoneTexte 1">
            <a:extLst>
              <a:ext uri="{FF2B5EF4-FFF2-40B4-BE49-F238E27FC236}">
                <a16:creationId xmlns:a16="http://schemas.microsoft.com/office/drawing/2014/main" id="{F9B193F8-2C25-9E43-97CC-22818901BE42}"/>
              </a:ext>
            </a:extLst>
          </p:cNvPr>
          <p:cNvSpPr txBox="1"/>
          <p:nvPr/>
        </p:nvSpPr>
        <p:spPr>
          <a:xfrm>
            <a:off x="2249061" y="2612454"/>
            <a:ext cx="13157200" cy="1446550"/>
          </a:xfrm>
          <a:prstGeom prst="rect">
            <a:avLst/>
          </a:prstGeom>
          <a:noFill/>
        </p:spPr>
        <p:txBody>
          <a:bodyPr wrap="square" rtlCol="0">
            <a:spAutoFit/>
          </a:bodyPr>
          <a:lstStyle/>
          <a:p>
            <a:r>
              <a:rPr lang="fr-BE" sz="8800" b="1" dirty="0">
                <a:solidFill>
                  <a:srgbClr val="F2A654"/>
                </a:solidFill>
              </a:rPr>
              <a:t>Price </a:t>
            </a:r>
            <a:r>
              <a:rPr lang="fr-BE" sz="8800" b="1" dirty="0" err="1">
                <a:solidFill>
                  <a:schemeClr val="bg1"/>
                </a:solidFill>
              </a:rPr>
              <a:t>Strategy</a:t>
            </a:r>
            <a:endParaRPr lang="fr-BE" sz="8800" b="1" dirty="0">
              <a:solidFill>
                <a:schemeClr val="bg1"/>
              </a:solidFill>
            </a:endParaRPr>
          </a:p>
        </p:txBody>
      </p:sp>
      <p:pic>
        <p:nvPicPr>
          <p:cNvPr id="6" name="Picture 2" descr="3 Steps to Establish a Market Positioning Strategy • Imagine Hub">
            <a:extLst>
              <a:ext uri="{FF2B5EF4-FFF2-40B4-BE49-F238E27FC236}">
                <a16:creationId xmlns:a16="http://schemas.microsoft.com/office/drawing/2014/main" id="{E3D4BEC2-5717-454C-A153-EED301FEB90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75892" y="3668287"/>
            <a:ext cx="12225866" cy="10267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613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2A6CEF5-E629-A8C5-6415-16A75058E3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3130" y="3191773"/>
            <a:ext cx="14877441" cy="7332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663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12">
            <a:extLst>
              <a:ext uri="{FF2B5EF4-FFF2-40B4-BE49-F238E27FC236}">
                <a16:creationId xmlns:a16="http://schemas.microsoft.com/office/drawing/2014/main" id="{AF9BC4FF-8449-843C-99CD-95B142396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4377651" cy="6094410"/>
          </a:xfrm>
          <a:prstGeom prst="rect">
            <a:avLst/>
          </a:prstGeom>
        </p:spPr>
      </p:pic>
      <p:sp>
        <p:nvSpPr>
          <p:cNvPr id="6" name="Sous-titre 2">
            <a:extLst>
              <a:ext uri="{FF2B5EF4-FFF2-40B4-BE49-F238E27FC236}">
                <a16:creationId xmlns:a16="http://schemas.microsoft.com/office/drawing/2014/main" id="{8742780F-ECF1-F47C-F132-B2FC5AA12C7A}"/>
              </a:ext>
            </a:extLst>
          </p:cNvPr>
          <p:cNvSpPr>
            <a:spLocks noGrp="1"/>
          </p:cNvSpPr>
          <p:nvPr/>
        </p:nvSpPr>
        <p:spPr>
          <a:xfrm>
            <a:off x="1634390" y="9259919"/>
            <a:ext cx="12692992" cy="1459546"/>
          </a:xfrm>
          <a:prstGeom prst="rect">
            <a:avLst/>
          </a:prstGeom>
        </p:spPr>
        <p:txBody>
          <a:bodyPr vert="horz" lIns="91440" tIns="45720" rIns="91440" bIns="45720" rtlCol="0" anchor="b">
            <a:normAutofit/>
          </a:bodyPr>
          <a:lstStyle>
            <a:lvl1pPr marL="0" indent="0" algn="l" defTabSz="914400" rtl="0" eaLnBrk="1" latinLnBrk="0" hangingPunct="1">
              <a:lnSpc>
                <a:spcPct val="130000"/>
              </a:lnSpc>
              <a:spcBef>
                <a:spcPts val="1000"/>
              </a:spcBef>
              <a:buSzPct val="80000"/>
              <a:buFont typeface="Arial" panose="020B0604020202020204" pitchFamily="34" charset="0"/>
              <a:buNone/>
              <a:defRPr sz="1400"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0000"/>
              <a:buFont typeface="Avenir Next LT Pro Light" panose="020B03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0000"/>
              <a:buFont typeface="Avenir Next LT Pro Light" panose="020B03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0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b="1" dirty="0">
                <a:solidFill>
                  <a:srgbClr val="002060"/>
                </a:solidFill>
                <a:latin typeface="Century Gothic"/>
              </a:rPr>
              <a:t>Your digital Business companion</a:t>
            </a:r>
          </a:p>
        </p:txBody>
      </p:sp>
      <p:pic>
        <p:nvPicPr>
          <p:cNvPr id="7" name="Image 6">
            <a:extLst>
              <a:ext uri="{FF2B5EF4-FFF2-40B4-BE49-F238E27FC236}">
                <a16:creationId xmlns:a16="http://schemas.microsoft.com/office/drawing/2014/main" id="{D110FC19-084A-7710-3B03-5C962AD20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106" y="8598856"/>
            <a:ext cx="9956068" cy="1088698"/>
          </a:xfrm>
          <a:prstGeom prst="rect">
            <a:avLst/>
          </a:prstGeom>
        </p:spPr>
      </p:pic>
      <p:sp>
        <p:nvSpPr>
          <p:cNvPr id="8" name="Freeform 27">
            <a:extLst>
              <a:ext uri="{FF2B5EF4-FFF2-40B4-BE49-F238E27FC236}">
                <a16:creationId xmlns:a16="http://schemas.microsoft.com/office/drawing/2014/main" id="{B23BD214-E567-EB6E-A98E-0EAE09D0BBBD}"/>
              </a:ext>
            </a:extLst>
          </p:cNvPr>
          <p:cNvSpPr>
            <a:spLocks noChangeAspect="1" noChangeArrowheads="1"/>
          </p:cNvSpPr>
          <p:nvPr/>
        </p:nvSpPr>
        <p:spPr bwMode="auto">
          <a:xfrm rot="5400000">
            <a:off x="-407485" y="5570501"/>
            <a:ext cx="1862786" cy="1047819"/>
          </a:xfrm>
          <a:custGeom>
            <a:avLst/>
            <a:gdLst>
              <a:gd name="T0" fmla="*/ 1305 w 2610"/>
              <a:gd name="T1" fmla="*/ 0 h 1470"/>
              <a:gd name="T2" fmla="*/ 1305 w 2610"/>
              <a:gd name="T3" fmla="*/ 0 h 1470"/>
              <a:gd name="T4" fmla="*/ 1305 w 2610"/>
              <a:gd name="T5" fmla="*/ 0 h 1470"/>
              <a:gd name="T6" fmla="*/ 0 w 2610"/>
              <a:gd name="T7" fmla="*/ 1305 h 1470"/>
              <a:gd name="T8" fmla="*/ 0 w 2610"/>
              <a:gd name="T9" fmla="*/ 1469 h 1470"/>
              <a:gd name="T10" fmla="*/ 2609 w 2610"/>
              <a:gd name="T11" fmla="*/ 1469 h 1470"/>
              <a:gd name="T12" fmla="*/ 2609 w 2610"/>
              <a:gd name="T13" fmla="*/ 1305 h 1470"/>
              <a:gd name="T14" fmla="*/ 2609 w 2610"/>
              <a:gd name="T15" fmla="*/ 1305 h 1470"/>
              <a:gd name="T16" fmla="*/ 1305 w 2610"/>
              <a:gd name="T17" fmla="*/ 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0" h="1470">
                <a:moveTo>
                  <a:pt x="1305" y="0"/>
                </a:moveTo>
                <a:lnTo>
                  <a:pt x="1305" y="0"/>
                </a:lnTo>
                <a:lnTo>
                  <a:pt x="1305" y="0"/>
                </a:lnTo>
                <a:cubicBezTo>
                  <a:pt x="584" y="0"/>
                  <a:pt x="0" y="584"/>
                  <a:pt x="0" y="1305"/>
                </a:cubicBezTo>
                <a:lnTo>
                  <a:pt x="0" y="1469"/>
                </a:lnTo>
                <a:lnTo>
                  <a:pt x="2609" y="1469"/>
                </a:lnTo>
                <a:lnTo>
                  <a:pt x="2609" y="1305"/>
                </a:lnTo>
                <a:lnTo>
                  <a:pt x="2609" y="1305"/>
                </a:lnTo>
                <a:cubicBezTo>
                  <a:pt x="2609" y="584"/>
                  <a:pt x="2025" y="0"/>
                  <a:pt x="1305" y="0"/>
                </a:cubicBezTo>
              </a:path>
            </a:pathLst>
          </a:custGeom>
          <a:solidFill>
            <a:schemeClr val="accent1"/>
          </a:solidFill>
          <a:ln>
            <a:noFill/>
          </a:ln>
          <a:effectLst/>
        </p:spPr>
        <p:txBody>
          <a:bodyPr wrap="none" anchor="ctr"/>
          <a:lstStyle/>
          <a:p>
            <a:pPr algn="ctr"/>
            <a:endParaRPr lang="en-US" sz="4300" b="1" dirty="0">
              <a:solidFill>
                <a:schemeClr val="bg1"/>
              </a:solidFill>
              <a:latin typeface="Montserrat" panose="00000500000000000000" pitchFamily="2" charset="0"/>
            </a:endParaRPr>
          </a:p>
        </p:txBody>
      </p:sp>
      <p:sp>
        <p:nvSpPr>
          <p:cNvPr id="9" name="Sous-titre 2">
            <a:extLst>
              <a:ext uri="{FF2B5EF4-FFF2-40B4-BE49-F238E27FC236}">
                <a16:creationId xmlns:a16="http://schemas.microsoft.com/office/drawing/2014/main" id="{1331F82C-92C0-783D-EB74-E69C52B77713}"/>
              </a:ext>
            </a:extLst>
          </p:cNvPr>
          <p:cNvSpPr>
            <a:spLocks noGrp="1"/>
          </p:cNvSpPr>
          <p:nvPr/>
        </p:nvSpPr>
        <p:spPr>
          <a:xfrm>
            <a:off x="1643358" y="10111561"/>
            <a:ext cx="12692992" cy="1459546"/>
          </a:xfrm>
          <a:prstGeom prst="rect">
            <a:avLst/>
          </a:prstGeom>
        </p:spPr>
        <p:txBody>
          <a:bodyPr vert="horz" lIns="91440" tIns="45720" rIns="91440" bIns="45720" rtlCol="0" anchor="b">
            <a:normAutofit/>
          </a:bodyPr>
          <a:lstStyle>
            <a:lvl1pPr marL="0" indent="0" algn="l" defTabSz="914400" rtl="0" eaLnBrk="1" latinLnBrk="0" hangingPunct="1">
              <a:lnSpc>
                <a:spcPct val="130000"/>
              </a:lnSpc>
              <a:spcBef>
                <a:spcPts val="1000"/>
              </a:spcBef>
              <a:buSzPct val="80000"/>
              <a:buFont typeface="Arial" panose="020B0604020202020204" pitchFamily="34" charset="0"/>
              <a:buNone/>
              <a:defRPr sz="1400"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0000"/>
              <a:buFont typeface="Avenir Next LT Pro Light" panose="020B03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0000"/>
              <a:buFont typeface="Avenir Next LT Pro Light" panose="020B03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0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b="1" dirty="0">
                <a:solidFill>
                  <a:srgbClr val="002060"/>
                </a:solidFill>
                <a:latin typeface="Century Gothic"/>
              </a:rPr>
              <a:t>Your digital CAREER companion</a:t>
            </a:r>
          </a:p>
        </p:txBody>
      </p:sp>
    </p:spTree>
    <p:extLst>
      <p:ext uri="{BB962C8B-B14F-4D97-AF65-F5344CB8AC3E}">
        <p14:creationId xmlns:p14="http://schemas.microsoft.com/office/powerpoint/2010/main" val="830565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12">
            <a:extLst>
              <a:ext uri="{FF2B5EF4-FFF2-40B4-BE49-F238E27FC236}">
                <a16:creationId xmlns:a16="http://schemas.microsoft.com/office/drawing/2014/main" id="{AF9BC4FF-8449-843C-99CD-95B142396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4377651" cy="6094410"/>
          </a:xfrm>
          <a:prstGeom prst="rect">
            <a:avLst/>
          </a:prstGeom>
        </p:spPr>
      </p:pic>
      <p:pic>
        <p:nvPicPr>
          <p:cNvPr id="7" name="Image 6">
            <a:extLst>
              <a:ext uri="{FF2B5EF4-FFF2-40B4-BE49-F238E27FC236}">
                <a16:creationId xmlns:a16="http://schemas.microsoft.com/office/drawing/2014/main" id="{D110FC19-084A-7710-3B03-5C962AD20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106" y="6722739"/>
            <a:ext cx="9956068" cy="1088698"/>
          </a:xfrm>
          <a:prstGeom prst="rect">
            <a:avLst/>
          </a:prstGeom>
        </p:spPr>
      </p:pic>
      <p:sp>
        <p:nvSpPr>
          <p:cNvPr id="8" name="Freeform 27">
            <a:extLst>
              <a:ext uri="{FF2B5EF4-FFF2-40B4-BE49-F238E27FC236}">
                <a16:creationId xmlns:a16="http://schemas.microsoft.com/office/drawing/2014/main" id="{B23BD214-E567-EB6E-A98E-0EAE09D0BBBD}"/>
              </a:ext>
            </a:extLst>
          </p:cNvPr>
          <p:cNvSpPr>
            <a:spLocks noChangeAspect="1" noChangeArrowheads="1"/>
          </p:cNvSpPr>
          <p:nvPr/>
        </p:nvSpPr>
        <p:spPr bwMode="auto">
          <a:xfrm rot="5400000">
            <a:off x="-407485" y="5570501"/>
            <a:ext cx="1862786" cy="1047819"/>
          </a:xfrm>
          <a:custGeom>
            <a:avLst/>
            <a:gdLst>
              <a:gd name="T0" fmla="*/ 1305 w 2610"/>
              <a:gd name="T1" fmla="*/ 0 h 1470"/>
              <a:gd name="T2" fmla="*/ 1305 w 2610"/>
              <a:gd name="T3" fmla="*/ 0 h 1470"/>
              <a:gd name="T4" fmla="*/ 1305 w 2610"/>
              <a:gd name="T5" fmla="*/ 0 h 1470"/>
              <a:gd name="T6" fmla="*/ 0 w 2610"/>
              <a:gd name="T7" fmla="*/ 1305 h 1470"/>
              <a:gd name="T8" fmla="*/ 0 w 2610"/>
              <a:gd name="T9" fmla="*/ 1469 h 1470"/>
              <a:gd name="T10" fmla="*/ 2609 w 2610"/>
              <a:gd name="T11" fmla="*/ 1469 h 1470"/>
              <a:gd name="T12" fmla="*/ 2609 w 2610"/>
              <a:gd name="T13" fmla="*/ 1305 h 1470"/>
              <a:gd name="T14" fmla="*/ 2609 w 2610"/>
              <a:gd name="T15" fmla="*/ 1305 h 1470"/>
              <a:gd name="T16" fmla="*/ 1305 w 2610"/>
              <a:gd name="T17" fmla="*/ 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0" h="1470">
                <a:moveTo>
                  <a:pt x="1305" y="0"/>
                </a:moveTo>
                <a:lnTo>
                  <a:pt x="1305" y="0"/>
                </a:lnTo>
                <a:lnTo>
                  <a:pt x="1305" y="0"/>
                </a:lnTo>
                <a:cubicBezTo>
                  <a:pt x="584" y="0"/>
                  <a:pt x="0" y="584"/>
                  <a:pt x="0" y="1305"/>
                </a:cubicBezTo>
                <a:lnTo>
                  <a:pt x="0" y="1469"/>
                </a:lnTo>
                <a:lnTo>
                  <a:pt x="2609" y="1469"/>
                </a:lnTo>
                <a:lnTo>
                  <a:pt x="2609" y="1305"/>
                </a:lnTo>
                <a:lnTo>
                  <a:pt x="2609" y="1305"/>
                </a:lnTo>
                <a:cubicBezTo>
                  <a:pt x="2609" y="584"/>
                  <a:pt x="2025" y="0"/>
                  <a:pt x="1305" y="0"/>
                </a:cubicBezTo>
              </a:path>
            </a:pathLst>
          </a:custGeom>
          <a:solidFill>
            <a:schemeClr val="accent1"/>
          </a:solidFill>
          <a:ln>
            <a:noFill/>
          </a:ln>
          <a:effectLst/>
        </p:spPr>
        <p:txBody>
          <a:bodyPr wrap="none" anchor="ctr"/>
          <a:lstStyle/>
          <a:p>
            <a:pPr algn="ctr"/>
            <a:endParaRPr lang="en-US" sz="4300" b="1" dirty="0">
              <a:solidFill>
                <a:schemeClr val="bg1"/>
              </a:solidFill>
              <a:latin typeface="Montserrat" panose="00000500000000000000" pitchFamily="2" charset="0"/>
            </a:endParaRPr>
          </a:p>
        </p:txBody>
      </p:sp>
      <p:sp>
        <p:nvSpPr>
          <p:cNvPr id="2" name="Titre 1">
            <a:extLst>
              <a:ext uri="{FF2B5EF4-FFF2-40B4-BE49-F238E27FC236}">
                <a16:creationId xmlns:a16="http://schemas.microsoft.com/office/drawing/2014/main" id="{44589793-F2CF-E2F7-626B-B5436F13AD9E}"/>
              </a:ext>
            </a:extLst>
          </p:cNvPr>
          <p:cNvSpPr txBox="1">
            <a:spLocks/>
          </p:cNvSpPr>
          <p:nvPr/>
        </p:nvSpPr>
        <p:spPr>
          <a:xfrm>
            <a:off x="6684140" y="9095457"/>
            <a:ext cx="11032654" cy="24003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Courier New"/>
              <a:buChar char="o"/>
            </a:pPr>
            <a:r>
              <a:rPr lang="fr-FR" sz="4000" dirty="0" err="1">
                <a:solidFill>
                  <a:srgbClr val="002060"/>
                </a:solidFill>
                <a:latin typeface="Calibri" panose="020F0502020204030204" pitchFamily="34" charset="0"/>
                <a:cs typeface="Calibri" panose="020F0502020204030204" pitchFamily="34" charset="0"/>
              </a:rPr>
              <a:t>Belgian</a:t>
            </a:r>
            <a:r>
              <a:rPr lang="fr-FR" sz="4000" dirty="0">
                <a:solidFill>
                  <a:srgbClr val="002060"/>
                </a:solidFill>
                <a:latin typeface="Calibri" panose="020F0502020204030204" pitchFamily="34" charset="0"/>
                <a:cs typeface="Calibri" panose="020F0502020204030204" pitchFamily="34" charset="0"/>
              </a:rPr>
              <a:t> </a:t>
            </a:r>
            <a:r>
              <a:rPr lang="fr-FR" sz="4000" dirty="0" err="1">
                <a:solidFill>
                  <a:srgbClr val="002060"/>
                </a:solidFill>
                <a:latin typeface="Calibri" panose="020F0502020204030204" pitchFamily="34" charset="0"/>
                <a:cs typeface="Calibri" panose="020F0502020204030204" pitchFamily="34" charset="0"/>
              </a:rPr>
              <a:t>Scale</a:t>
            </a:r>
            <a:r>
              <a:rPr lang="fr-FR" sz="4000" dirty="0">
                <a:solidFill>
                  <a:srgbClr val="002060"/>
                </a:solidFill>
                <a:latin typeface="Calibri" panose="020F0502020204030204" pitchFamily="34" charset="0"/>
                <a:cs typeface="Calibri" panose="020F0502020204030204" pitchFamily="34" charset="0"/>
              </a:rPr>
              <a:t> up</a:t>
            </a:r>
          </a:p>
          <a:p>
            <a:pPr marL="571500" indent="-571500">
              <a:buFont typeface="Courier New"/>
              <a:buChar char="o"/>
            </a:pPr>
            <a:r>
              <a:rPr lang="fr-FR" sz="4000" dirty="0" err="1">
                <a:solidFill>
                  <a:srgbClr val="002060"/>
                </a:solidFill>
                <a:latin typeface="Calibri" panose="020F0502020204030204" pitchFamily="34" charset="0"/>
                <a:cs typeface="Calibri" panose="020F0502020204030204" pitchFamily="34" charset="0"/>
              </a:rPr>
              <a:t>Founded</a:t>
            </a:r>
            <a:r>
              <a:rPr lang="fr-FR" sz="4000" dirty="0">
                <a:solidFill>
                  <a:srgbClr val="002060"/>
                </a:solidFill>
                <a:latin typeface="Calibri" panose="020F0502020204030204" pitchFamily="34" charset="0"/>
                <a:cs typeface="Calibri" panose="020F0502020204030204" pitchFamily="34" charset="0"/>
              </a:rPr>
              <a:t> in 2020</a:t>
            </a:r>
          </a:p>
          <a:p>
            <a:pPr marL="571500" indent="-571500">
              <a:buFont typeface="Courier New"/>
              <a:buChar char="o"/>
            </a:pPr>
            <a:r>
              <a:rPr lang="fr-FR" sz="4000" dirty="0">
                <a:solidFill>
                  <a:srgbClr val="002060"/>
                </a:solidFill>
                <a:latin typeface="Calibri" panose="020F0502020204030204" pitchFamily="34" charset="0"/>
                <a:cs typeface="Calibri" panose="020F0502020204030204" pitchFamily="34" charset="0"/>
              </a:rPr>
              <a:t>digital marketing in-</a:t>
            </a:r>
            <a:r>
              <a:rPr lang="fr-FR" sz="4000" dirty="0" err="1">
                <a:solidFill>
                  <a:srgbClr val="002060"/>
                </a:solidFill>
                <a:latin typeface="Calibri" panose="020F0502020204030204" pitchFamily="34" charset="0"/>
                <a:cs typeface="Calibri" panose="020F0502020204030204" pitchFamily="34" charset="0"/>
              </a:rPr>
              <a:t>housing</a:t>
            </a:r>
            <a:r>
              <a:rPr lang="fr-FR" sz="4000" dirty="0">
                <a:solidFill>
                  <a:srgbClr val="002060"/>
                </a:solidFill>
                <a:latin typeface="Calibri" panose="020F0502020204030204" pitchFamily="34" charset="0"/>
                <a:cs typeface="Calibri" panose="020F0502020204030204" pitchFamily="34" charset="0"/>
              </a:rPr>
              <a:t> </a:t>
            </a:r>
            <a:r>
              <a:rPr lang="fr-FR" sz="4000" dirty="0" err="1">
                <a:solidFill>
                  <a:srgbClr val="002060"/>
                </a:solidFill>
                <a:latin typeface="Calibri" panose="020F0502020204030204" pitchFamily="34" charset="0"/>
                <a:cs typeface="Calibri" panose="020F0502020204030204" pitchFamily="34" charset="0"/>
              </a:rPr>
              <a:t>agency</a:t>
            </a:r>
            <a:endParaRPr lang="fr-FR" sz="4000" dirty="0">
              <a:solidFill>
                <a:srgbClr val="002060"/>
              </a:solidFill>
              <a:latin typeface="Calibri" panose="020F0502020204030204" pitchFamily="34" charset="0"/>
              <a:cs typeface="Calibri" panose="020F0502020204030204" pitchFamily="34" charset="0"/>
            </a:endParaRPr>
          </a:p>
          <a:p>
            <a:pPr marL="571500" indent="-571500">
              <a:buFont typeface="Courier New"/>
              <a:buChar char="o"/>
            </a:pPr>
            <a:r>
              <a:rPr lang="fr-FR" sz="4000" dirty="0">
                <a:solidFill>
                  <a:srgbClr val="002060"/>
                </a:solidFill>
                <a:latin typeface="Calibri" panose="020F0502020204030204" pitchFamily="34" charset="0"/>
                <a:cs typeface="Calibri" panose="020F0502020204030204" pitchFamily="34" charset="0"/>
              </a:rPr>
              <a:t>Transformation on Organizations</a:t>
            </a:r>
          </a:p>
          <a:p>
            <a:pPr marL="571500" indent="-571500">
              <a:buFont typeface="Courier New"/>
              <a:buChar char="o"/>
            </a:pPr>
            <a:r>
              <a:rPr lang="fr-FR" sz="4000" dirty="0">
                <a:solidFill>
                  <a:srgbClr val="002060"/>
                </a:solidFill>
                <a:latin typeface="Calibri" panose="020F0502020204030204" pitchFamily="34" charset="0"/>
                <a:cs typeface="Calibri" panose="020F0502020204030204" pitchFamily="34" charset="0"/>
              </a:rPr>
              <a:t>Building teams</a:t>
            </a:r>
          </a:p>
          <a:p>
            <a:pPr marL="571500" indent="-571500">
              <a:buFont typeface="Courier New"/>
              <a:buChar char="o"/>
            </a:pPr>
            <a:r>
              <a:rPr lang="fr-FR" sz="4000" dirty="0">
                <a:solidFill>
                  <a:srgbClr val="002060"/>
                </a:solidFill>
                <a:latin typeface="Calibri" panose="020F0502020204030204" pitchFamily="34" charset="0"/>
                <a:cs typeface="Calibri" panose="020F0502020204030204" pitchFamily="34" charset="0"/>
              </a:rPr>
              <a:t>Consulting</a:t>
            </a:r>
          </a:p>
        </p:txBody>
      </p:sp>
    </p:spTree>
    <p:extLst>
      <p:ext uri="{BB962C8B-B14F-4D97-AF65-F5344CB8AC3E}">
        <p14:creationId xmlns:p14="http://schemas.microsoft.com/office/powerpoint/2010/main" val="659122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12">
            <a:extLst>
              <a:ext uri="{FF2B5EF4-FFF2-40B4-BE49-F238E27FC236}">
                <a16:creationId xmlns:a16="http://schemas.microsoft.com/office/drawing/2014/main" id="{AF9BC4FF-8449-843C-99CD-95B142396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4377651" cy="6094410"/>
          </a:xfrm>
          <a:prstGeom prst="rect">
            <a:avLst/>
          </a:prstGeom>
        </p:spPr>
      </p:pic>
      <p:sp>
        <p:nvSpPr>
          <p:cNvPr id="8" name="Freeform 27">
            <a:extLst>
              <a:ext uri="{FF2B5EF4-FFF2-40B4-BE49-F238E27FC236}">
                <a16:creationId xmlns:a16="http://schemas.microsoft.com/office/drawing/2014/main" id="{B23BD214-E567-EB6E-A98E-0EAE09D0BBBD}"/>
              </a:ext>
            </a:extLst>
          </p:cNvPr>
          <p:cNvSpPr>
            <a:spLocks noChangeAspect="1" noChangeArrowheads="1"/>
          </p:cNvSpPr>
          <p:nvPr/>
        </p:nvSpPr>
        <p:spPr bwMode="auto">
          <a:xfrm rot="5400000">
            <a:off x="-407485" y="5570501"/>
            <a:ext cx="1862786" cy="1047819"/>
          </a:xfrm>
          <a:custGeom>
            <a:avLst/>
            <a:gdLst>
              <a:gd name="T0" fmla="*/ 1305 w 2610"/>
              <a:gd name="T1" fmla="*/ 0 h 1470"/>
              <a:gd name="T2" fmla="*/ 1305 w 2610"/>
              <a:gd name="T3" fmla="*/ 0 h 1470"/>
              <a:gd name="T4" fmla="*/ 1305 w 2610"/>
              <a:gd name="T5" fmla="*/ 0 h 1470"/>
              <a:gd name="T6" fmla="*/ 0 w 2610"/>
              <a:gd name="T7" fmla="*/ 1305 h 1470"/>
              <a:gd name="T8" fmla="*/ 0 w 2610"/>
              <a:gd name="T9" fmla="*/ 1469 h 1470"/>
              <a:gd name="T10" fmla="*/ 2609 w 2610"/>
              <a:gd name="T11" fmla="*/ 1469 h 1470"/>
              <a:gd name="T12" fmla="*/ 2609 w 2610"/>
              <a:gd name="T13" fmla="*/ 1305 h 1470"/>
              <a:gd name="T14" fmla="*/ 2609 w 2610"/>
              <a:gd name="T15" fmla="*/ 1305 h 1470"/>
              <a:gd name="T16" fmla="*/ 1305 w 2610"/>
              <a:gd name="T17" fmla="*/ 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0" h="1470">
                <a:moveTo>
                  <a:pt x="1305" y="0"/>
                </a:moveTo>
                <a:lnTo>
                  <a:pt x="1305" y="0"/>
                </a:lnTo>
                <a:lnTo>
                  <a:pt x="1305" y="0"/>
                </a:lnTo>
                <a:cubicBezTo>
                  <a:pt x="584" y="0"/>
                  <a:pt x="0" y="584"/>
                  <a:pt x="0" y="1305"/>
                </a:cubicBezTo>
                <a:lnTo>
                  <a:pt x="0" y="1469"/>
                </a:lnTo>
                <a:lnTo>
                  <a:pt x="2609" y="1469"/>
                </a:lnTo>
                <a:lnTo>
                  <a:pt x="2609" y="1305"/>
                </a:lnTo>
                <a:lnTo>
                  <a:pt x="2609" y="1305"/>
                </a:lnTo>
                <a:cubicBezTo>
                  <a:pt x="2609" y="584"/>
                  <a:pt x="2025" y="0"/>
                  <a:pt x="1305" y="0"/>
                </a:cubicBezTo>
              </a:path>
            </a:pathLst>
          </a:custGeom>
          <a:solidFill>
            <a:schemeClr val="accent1"/>
          </a:solidFill>
          <a:ln>
            <a:noFill/>
          </a:ln>
          <a:effectLst/>
        </p:spPr>
        <p:txBody>
          <a:bodyPr wrap="none" anchor="ctr"/>
          <a:lstStyle/>
          <a:p>
            <a:pPr algn="ctr"/>
            <a:endParaRPr lang="en-US" sz="4300" b="1" dirty="0">
              <a:solidFill>
                <a:schemeClr val="bg1"/>
              </a:solidFill>
              <a:latin typeface="Montserrat" panose="00000500000000000000" pitchFamily="2" charset="0"/>
            </a:endParaRPr>
          </a:p>
        </p:txBody>
      </p:sp>
      <p:sp>
        <p:nvSpPr>
          <p:cNvPr id="3" name="ZoneTexte 2">
            <a:extLst>
              <a:ext uri="{FF2B5EF4-FFF2-40B4-BE49-F238E27FC236}">
                <a16:creationId xmlns:a16="http://schemas.microsoft.com/office/drawing/2014/main" id="{3A84131B-7F17-2203-33DB-F5E6A223F13D}"/>
              </a:ext>
            </a:extLst>
          </p:cNvPr>
          <p:cNvSpPr txBox="1"/>
          <p:nvPr/>
        </p:nvSpPr>
        <p:spPr>
          <a:xfrm>
            <a:off x="3737658" y="3361014"/>
            <a:ext cx="17081623" cy="566886"/>
          </a:xfrm>
          <a:prstGeom prst="rect">
            <a:avLst/>
          </a:prstGeom>
          <a:noFill/>
        </p:spPr>
        <p:txBody>
          <a:bodyPr wrap="square" rtlCol="0">
            <a:spAutoFit/>
          </a:bodyPr>
          <a:lstStyle/>
          <a:p>
            <a:pPr algn="ctr">
              <a:lnSpc>
                <a:spcPts val="2400"/>
              </a:lnSpc>
            </a:pPr>
            <a:r>
              <a:rPr lang="fr-BE" sz="7200" b="1" dirty="0">
                <a:solidFill>
                  <a:schemeClr val="bg1"/>
                </a:solidFill>
                <a:effectLst/>
                <a:latin typeface="Champagne &amp; Limousines" panose="020B0502020202020204" pitchFamily="34" charset="0"/>
                <a:ea typeface="Champagne &amp; Limousines" panose="020B0502020202020204" pitchFamily="34" charset="0"/>
              </a:rPr>
              <a:t>I</a:t>
            </a:r>
            <a:r>
              <a:rPr lang="fr-BE" sz="7200" b="1" dirty="0">
                <a:solidFill>
                  <a:schemeClr val="bg1"/>
                </a:solidFill>
                <a:latin typeface="Champagne &amp; Limousines" panose="020B0502020202020204" pitchFamily="34" charset="0"/>
                <a:ea typeface="Champagne &amp; Limousines" panose="020B0502020202020204" pitchFamily="34" charset="0"/>
              </a:rPr>
              <a:t>n-House Digital Marketing Partner</a:t>
            </a:r>
            <a:endParaRPr lang="fr-BE" sz="7200" b="1" dirty="0">
              <a:solidFill>
                <a:schemeClr val="bg1"/>
              </a:solidFill>
              <a:effectLst/>
              <a:latin typeface="Champagne &amp; Limousines" panose="020B0502020202020204" pitchFamily="34" charset="0"/>
              <a:ea typeface="Champagne &amp; Limousines" panose="020B0502020202020204" pitchFamily="34" charset="0"/>
            </a:endParaRPr>
          </a:p>
        </p:txBody>
      </p:sp>
      <p:sp>
        <p:nvSpPr>
          <p:cNvPr id="6" name="Rectangle: Rounded Corners 5">
            <a:extLst>
              <a:ext uri="{FF2B5EF4-FFF2-40B4-BE49-F238E27FC236}">
                <a16:creationId xmlns:a16="http://schemas.microsoft.com/office/drawing/2014/main" id="{D2B7D268-BD95-483F-AE13-DCA1DC750024}"/>
              </a:ext>
            </a:extLst>
          </p:cNvPr>
          <p:cNvSpPr/>
          <p:nvPr/>
        </p:nvSpPr>
        <p:spPr>
          <a:xfrm>
            <a:off x="11072191" y="5758804"/>
            <a:ext cx="10157791" cy="1862787"/>
          </a:xfrm>
          <a:prstGeom prst="roundRect">
            <a:avLst>
              <a:gd name="adj" fmla="val 50000"/>
            </a:avLst>
          </a:prstGeom>
          <a:solidFill>
            <a:srgbClr val="C1D3D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Rounded Corners 6">
            <a:extLst>
              <a:ext uri="{FF2B5EF4-FFF2-40B4-BE49-F238E27FC236}">
                <a16:creationId xmlns:a16="http://schemas.microsoft.com/office/drawing/2014/main" id="{85F52EAE-FEED-49FD-B5C8-79C746FE3561}"/>
              </a:ext>
            </a:extLst>
          </p:cNvPr>
          <p:cNvSpPr/>
          <p:nvPr/>
        </p:nvSpPr>
        <p:spPr>
          <a:xfrm>
            <a:off x="10409582" y="8292945"/>
            <a:ext cx="10157791" cy="1862787"/>
          </a:xfrm>
          <a:prstGeom prst="roundRect">
            <a:avLst>
              <a:gd name="adj" fmla="val 50000"/>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Rounded Corners 8">
            <a:extLst>
              <a:ext uri="{FF2B5EF4-FFF2-40B4-BE49-F238E27FC236}">
                <a16:creationId xmlns:a16="http://schemas.microsoft.com/office/drawing/2014/main" id="{4DFE1B19-A9A7-4D90-87C6-F666725086C2}"/>
              </a:ext>
            </a:extLst>
          </p:cNvPr>
          <p:cNvSpPr/>
          <p:nvPr/>
        </p:nvSpPr>
        <p:spPr>
          <a:xfrm>
            <a:off x="9753599" y="10921820"/>
            <a:ext cx="10157791" cy="1862787"/>
          </a:xfrm>
          <a:prstGeom prst="roundRect">
            <a:avLst>
              <a:gd name="adj" fmla="val 50000"/>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TextBox 9">
            <a:extLst>
              <a:ext uri="{FF2B5EF4-FFF2-40B4-BE49-F238E27FC236}">
                <a16:creationId xmlns:a16="http://schemas.microsoft.com/office/drawing/2014/main" id="{63C3C4B4-9217-4C3F-B62D-6F8D4C2A025F}"/>
              </a:ext>
            </a:extLst>
          </p:cNvPr>
          <p:cNvSpPr txBox="1"/>
          <p:nvPr/>
        </p:nvSpPr>
        <p:spPr>
          <a:xfrm>
            <a:off x="12844808" y="6321286"/>
            <a:ext cx="8802618" cy="769441"/>
          </a:xfrm>
          <a:prstGeom prst="rect">
            <a:avLst/>
          </a:prstGeom>
          <a:noFill/>
        </p:spPr>
        <p:txBody>
          <a:bodyPr wrap="square" rtlCol="0">
            <a:spAutoFit/>
          </a:bodyPr>
          <a:lstStyle/>
          <a:p>
            <a:r>
              <a:rPr lang="fr-BE" sz="4400" b="1" i="1" dirty="0"/>
              <a:t>BUILDING TEAMS</a:t>
            </a:r>
          </a:p>
        </p:txBody>
      </p:sp>
      <p:sp>
        <p:nvSpPr>
          <p:cNvPr id="11" name="TextBox 10">
            <a:extLst>
              <a:ext uri="{FF2B5EF4-FFF2-40B4-BE49-F238E27FC236}">
                <a16:creationId xmlns:a16="http://schemas.microsoft.com/office/drawing/2014/main" id="{F28990DE-07D3-4A5E-88D6-1C3BC986000A}"/>
              </a:ext>
            </a:extLst>
          </p:cNvPr>
          <p:cNvSpPr txBox="1"/>
          <p:nvPr/>
        </p:nvSpPr>
        <p:spPr>
          <a:xfrm>
            <a:off x="12188825" y="8839617"/>
            <a:ext cx="8802618" cy="769441"/>
          </a:xfrm>
          <a:prstGeom prst="rect">
            <a:avLst/>
          </a:prstGeom>
          <a:noFill/>
        </p:spPr>
        <p:txBody>
          <a:bodyPr wrap="square" rtlCol="0">
            <a:spAutoFit/>
          </a:bodyPr>
          <a:lstStyle/>
          <a:p>
            <a:r>
              <a:rPr lang="fr-BE" sz="4400" b="1" i="1" dirty="0"/>
              <a:t>BUILDING PROJECTS </a:t>
            </a:r>
          </a:p>
        </p:txBody>
      </p:sp>
      <p:sp>
        <p:nvSpPr>
          <p:cNvPr id="12" name="TextBox 11">
            <a:extLst>
              <a:ext uri="{FF2B5EF4-FFF2-40B4-BE49-F238E27FC236}">
                <a16:creationId xmlns:a16="http://schemas.microsoft.com/office/drawing/2014/main" id="{7B577A54-C7F1-4EFE-ACE7-13CD180CE0E5}"/>
              </a:ext>
            </a:extLst>
          </p:cNvPr>
          <p:cNvSpPr txBox="1"/>
          <p:nvPr/>
        </p:nvSpPr>
        <p:spPr>
          <a:xfrm>
            <a:off x="11446704" y="11468492"/>
            <a:ext cx="8802618" cy="769441"/>
          </a:xfrm>
          <a:prstGeom prst="rect">
            <a:avLst/>
          </a:prstGeom>
          <a:noFill/>
        </p:spPr>
        <p:txBody>
          <a:bodyPr wrap="square" rtlCol="0">
            <a:spAutoFit/>
          </a:bodyPr>
          <a:lstStyle/>
          <a:p>
            <a:r>
              <a:rPr lang="fr-BE" sz="4400" b="1" i="1" dirty="0"/>
              <a:t>CONSULTING </a:t>
            </a:r>
          </a:p>
        </p:txBody>
      </p:sp>
    </p:spTree>
    <p:extLst>
      <p:ext uri="{BB962C8B-B14F-4D97-AF65-F5344CB8AC3E}">
        <p14:creationId xmlns:p14="http://schemas.microsoft.com/office/powerpoint/2010/main" val="1508453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0567BB1A-46FB-40B5-AEC5-8A6E4D4A168E}"/>
              </a:ext>
            </a:extLst>
          </p:cNvPr>
          <p:cNvSpPr/>
          <p:nvPr/>
        </p:nvSpPr>
        <p:spPr>
          <a:xfrm>
            <a:off x="16981714" y="3808235"/>
            <a:ext cx="7395936" cy="9946433"/>
          </a:xfrm>
          <a:prstGeom prst="roundRect">
            <a:avLst>
              <a:gd name="adj" fmla="val 0"/>
            </a:avLst>
          </a:prstGeom>
          <a:solidFill>
            <a:srgbClr val="C1D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Rectangle: Rounded Corners 13">
            <a:extLst>
              <a:ext uri="{FF2B5EF4-FFF2-40B4-BE49-F238E27FC236}">
                <a16:creationId xmlns:a16="http://schemas.microsoft.com/office/drawing/2014/main" id="{2C4C3DBC-F443-4DCE-8359-ED46DA33382C}"/>
              </a:ext>
            </a:extLst>
          </p:cNvPr>
          <p:cNvSpPr/>
          <p:nvPr/>
        </p:nvSpPr>
        <p:spPr>
          <a:xfrm>
            <a:off x="9405117" y="3808235"/>
            <a:ext cx="9170541" cy="9946433"/>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Rectangle: Rounded Corners 14">
            <a:extLst>
              <a:ext uri="{FF2B5EF4-FFF2-40B4-BE49-F238E27FC236}">
                <a16:creationId xmlns:a16="http://schemas.microsoft.com/office/drawing/2014/main" id="{F2FEC87D-F14A-42B6-B97D-77BDBBE32C7F}"/>
              </a:ext>
            </a:extLst>
          </p:cNvPr>
          <p:cNvSpPr/>
          <p:nvPr/>
        </p:nvSpPr>
        <p:spPr>
          <a:xfrm>
            <a:off x="3278454" y="3769567"/>
            <a:ext cx="9170541" cy="994643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Rectangle: Rounded Corners 1">
            <a:extLst>
              <a:ext uri="{FF2B5EF4-FFF2-40B4-BE49-F238E27FC236}">
                <a16:creationId xmlns:a16="http://schemas.microsoft.com/office/drawing/2014/main" id="{35C9C93A-23B8-4E24-A67F-6645A4A0BB09}"/>
              </a:ext>
            </a:extLst>
          </p:cNvPr>
          <p:cNvSpPr/>
          <p:nvPr/>
        </p:nvSpPr>
        <p:spPr>
          <a:xfrm>
            <a:off x="-3409884" y="3808235"/>
            <a:ext cx="9589123" cy="994643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5" name="Espace réservé du contenu 12">
            <a:extLst>
              <a:ext uri="{FF2B5EF4-FFF2-40B4-BE49-F238E27FC236}">
                <a16:creationId xmlns:a16="http://schemas.microsoft.com/office/drawing/2014/main" id="{AF9BC4FF-8449-843C-99CD-95B142396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4377651" cy="6094410"/>
          </a:xfrm>
          <a:prstGeom prst="rect">
            <a:avLst/>
          </a:prstGeom>
        </p:spPr>
      </p:pic>
      <p:sp>
        <p:nvSpPr>
          <p:cNvPr id="8" name="Freeform 27">
            <a:extLst>
              <a:ext uri="{FF2B5EF4-FFF2-40B4-BE49-F238E27FC236}">
                <a16:creationId xmlns:a16="http://schemas.microsoft.com/office/drawing/2014/main" id="{B23BD214-E567-EB6E-A98E-0EAE09D0BBBD}"/>
              </a:ext>
            </a:extLst>
          </p:cNvPr>
          <p:cNvSpPr>
            <a:spLocks noChangeAspect="1" noChangeArrowheads="1"/>
          </p:cNvSpPr>
          <p:nvPr/>
        </p:nvSpPr>
        <p:spPr bwMode="auto">
          <a:xfrm rot="5400000">
            <a:off x="-407485" y="5570501"/>
            <a:ext cx="1862786" cy="1047819"/>
          </a:xfrm>
          <a:custGeom>
            <a:avLst/>
            <a:gdLst>
              <a:gd name="T0" fmla="*/ 1305 w 2610"/>
              <a:gd name="T1" fmla="*/ 0 h 1470"/>
              <a:gd name="T2" fmla="*/ 1305 w 2610"/>
              <a:gd name="T3" fmla="*/ 0 h 1470"/>
              <a:gd name="T4" fmla="*/ 1305 w 2610"/>
              <a:gd name="T5" fmla="*/ 0 h 1470"/>
              <a:gd name="T6" fmla="*/ 0 w 2610"/>
              <a:gd name="T7" fmla="*/ 1305 h 1470"/>
              <a:gd name="T8" fmla="*/ 0 w 2610"/>
              <a:gd name="T9" fmla="*/ 1469 h 1470"/>
              <a:gd name="T10" fmla="*/ 2609 w 2610"/>
              <a:gd name="T11" fmla="*/ 1469 h 1470"/>
              <a:gd name="T12" fmla="*/ 2609 w 2610"/>
              <a:gd name="T13" fmla="*/ 1305 h 1470"/>
              <a:gd name="T14" fmla="*/ 2609 w 2610"/>
              <a:gd name="T15" fmla="*/ 1305 h 1470"/>
              <a:gd name="T16" fmla="*/ 1305 w 2610"/>
              <a:gd name="T17" fmla="*/ 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0" h="1470">
                <a:moveTo>
                  <a:pt x="1305" y="0"/>
                </a:moveTo>
                <a:lnTo>
                  <a:pt x="1305" y="0"/>
                </a:lnTo>
                <a:lnTo>
                  <a:pt x="1305" y="0"/>
                </a:lnTo>
                <a:cubicBezTo>
                  <a:pt x="584" y="0"/>
                  <a:pt x="0" y="584"/>
                  <a:pt x="0" y="1305"/>
                </a:cubicBezTo>
                <a:lnTo>
                  <a:pt x="0" y="1469"/>
                </a:lnTo>
                <a:lnTo>
                  <a:pt x="2609" y="1469"/>
                </a:lnTo>
                <a:lnTo>
                  <a:pt x="2609" y="1305"/>
                </a:lnTo>
                <a:lnTo>
                  <a:pt x="2609" y="1305"/>
                </a:lnTo>
                <a:cubicBezTo>
                  <a:pt x="2609" y="584"/>
                  <a:pt x="2025" y="0"/>
                  <a:pt x="1305" y="0"/>
                </a:cubicBezTo>
              </a:path>
            </a:pathLst>
          </a:custGeom>
          <a:solidFill>
            <a:schemeClr val="accent1"/>
          </a:solidFill>
          <a:ln>
            <a:noFill/>
          </a:ln>
          <a:effectLst/>
        </p:spPr>
        <p:txBody>
          <a:bodyPr wrap="none" anchor="ctr"/>
          <a:lstStyle/>
          <a:p>
            <a:pPr algn="ctr"/>
            <a:endParaRPr lang="en-US" sz="4300" b="1" dirty="0">
              <a:solidFill>
                <a:schemeClr val="bg1"/>
              </a:solidFill>
              <a:latin typeface="Montserrat" panose="00000500000000000000" pitchFamily="2" charset="0"/>
            </a:endParaRPr>
          </a:p>
        </p:txBody>
      </p:sp>
      <p:sp>
        <p:nvSpPr>
          <p:cNvPr id="3" name="ZoneTexte 2">
            <a:extLst>
              <a:ext uri="{FF2B5EF4-FFF2-40B4-BE49-F238E27FC236}">
                <a16:creationId xmlns:a16="http://schemas.microsoft.com/office/drawing/2014/main" id="{3A84131B-7F17-2203-33DB-F5E6A223F13D}"/>
              </a:ext>
            </a:extLst>
          </p:cNvPr>
          <p:cNvSpPr txBox="1"/>
          <p:nvPr/>
        </p:nvSpPr>
        <p:spPr>
          <a:xfrm>
            <a:off x="3737658" y="3361014"/>
            <a:ext cx="17081623" cy="566886"/>
          </a:xfrm>
          <a:prstGeom prst="rect">
            <a:avLst/>
          </a:prstGeom>
          <a:noFill/>
        </p:spPr>
        <p:txBody>
          <a:bodyPr wrap="square" rtlCol="0">
            <a:spAutoFit/>
          </a:bodyPr>
          <a:lstStyle/>
          <a:p>
            <a:pPr algn="ctr">
              <a:lnSpc>
                <a:spcPts val="2400"/>
              </a:lnSpc>
            </a:pPr>
            <a:r>
              <a:rPr lang="fr-BE" sz="7200" b="1" dirty="0">
                <a:solidFill>
                  <a:schemeClr val="bg1"/>
                </a:solidFill>
                <a:latin typeface="Champagne &amp; Limousines" panose="020B0502020202020204" pitchFamily="34" charset="0"/>
                <a:ea typeface="Champagne &amp; Limousines" panose="020B0502020202020204" pitchFamily="34" charset="0"/>
              </a:rPr>
              <a:t>Our </a:t>
            </a:r>
            <a:r>
              <a:rPr lang="fr-BE" sz="7200" b="1" dirty="0" err="1">
                <a:solidFill>
                  <a:schemeClr val="bg1"/>
                </a:solidFill>
                <a:latin typeface="Champagne &amp; Limousines" panose="020B0502020202020204" pitchFamily="34" charset="0"/>
                <a:ea typeface="Champagne &amp; Limousines" panose="020B0502020202020204" pitchFamily="34" charset="0"/>
              </a:rPr>
              <a:t>Sectors</a:t>
            </a:r>
            <a:r>
              <a:rPr lang="fr-BE" sz="7200" b="1" dirty="0">
                <a:solidFill>
                  <a:schemeClr val="bg1"/>
                </a:solidFill>
                <a:latin typeface="Champagne &amp; Limousines" panose="020B0502020202020204" pitchFamily="34" charset="0"/>
                <a:ea typeface="Champagne &amp; Limousines" panose="020B0502020202020204" pitchFamily="34" charset="0"/>
              </a:rPr>
              <a:t> </a:t>
            </a:r>
            <a:endParaRPr lang="fr-BE" sz="7200" b="1" dirty="0">
              <a:solidFill>
                <a:schemeClr val="bg1"/>
              </a:solidFill>
              <a:effectLst/>
              <a:latin typeface="Champagne &amp; Limousines" panose="020B0502020202020204" pitchFamily="34" charset="0"/>
              <a:ea typeface="Champagne &amp; Limousines" panose="020B0502020202020204" pitchFamily="34" charset="0"/>
            </a:endParaRPr>
          </a:p>
        </p:txBody>
      </p:sp>
      <p:sp>
        <p:nvSpPr>
          <p:cNvPr id="10" name="TextBox 9">
            <a:extLst>
              <a:ext uri="{FF2B5EF4-FFF2-40B4-BE49-F238E27FC236}">
                <a16:creationId xmlns:a16="http://schemas.microsoft.com/office/drawing/2014/main" id="{63C3C4B4-9217-4C3F-B62D-6F8D4C2A025F}"/>
              </a:ext>
            </a:extLst>
          </p:cNvPr>
          <p:cNvSpPr txBox="1"/>
          <p:nvPr/>
        </p:nvSpPr>
        <p:spPr>
          <a:xfrm>
            <a:off x="1472060" y="7288914"/>
            <a:ext cx="4229573" cy="1446550"/>
          </a:xfrm>
          <a:prstGeom prst="rect">
            <a:avLst/>
          </a:prstGeom>
          <a:noFill/>
        </p:spPr>
        <p:txBody>
          <a:bodyPr wrap="square" rtlCol="0">
            <a:spAutoFit/>
          </a:bodyPr>
          <a:lstStyle/>
          <a:p>
            <a:r>
              <a:rPr lang="fr-BE" sz="4400" b="1" i="1" dirty="0"/>
              <a:t>Banking &amp; </a:t>
            </a:r>
          </a:p>
          <a:p>
            <a:r>
              <a:rPr lang="fr-BE" sz="4400" b="1" i="1" dirty="0" err="1"/>
              <a:t>Insurance</a:t>
            </a:r>
            <a:r>
              <a:rPr lang="fr-BE" sz="4400" b="1" i="1" dirty="0"/>
              <a:t>  </a:t>
            </a:r>
          </a:p>
        </p:txBody>
      </p:sp>
      <p:sp>
        <p:nvSpPr>
          <p:cNvPr id="11" name="TextBox 10">
            <a:extLst>
              <a:ext uri="{FF2B5EF4-FFF2-40B4-BE49-F238E27FC236}">
                <a16:creationId xmlns:a16="http://schemas.microsoft.com/office/drawing/2014/main" id="{F28990DE-07D3-4A5E-88D6-1C3BC986000A}"/>
              </a:ext>
            </a:extLst>
          </p:cNvPr>
          <p:cNvSpPr txBox="1"/>
          <p:nvPr/>
        </p:nvSpPr>
        <p:spPr>
          <a:xfrm>
            <a:off x="7243025" y="7288914"/>
            <a:ext cx="4503739" cy="769441"/>
          </a:xfrm>
          <a:prstGeom prst="rect">
            <a:avLst/>
          </a:prstGeom>
          <a:noFill/>
        </p:spPr>
        <p:txBody>
          <a:bodyPr wrap="square" rtlCol="0">
            <a:spAutoFit/>
          </a:bodyPr>
          <a:lstStyle/>
          <a:p>
            <a:r>
              <a:rPr lang="fr-BE" sz="4400" b="1" i="1" dirty="0" err="1"/>
              <a:t>Telecominication</a:t>
            </a:r>
            <a:r>
              <a:rPr lang="fr-BE" sz="4400" b="1" i="1" dirty="0"/>
              <a:t> </a:t>
            </a:r>
          </a:p>
        </p:txBody>
      </p:sp>
      <p:sp>
        <p:nvSpPr>
          <p:cNvPr id="12" name="TextBox 11">
            <a:extLst>
              <a:ext uri="{FF2B5EF4-FFF2-40B4-BE49-F238E27FC236}">
                <a16:creationId xmlns:a16="http://schemas.microsoft.com/office/drawing/2014/main" id="{7B577A54-C7F1-4EFE-ACE7-13CD180CE0E5}"/>
              </a:ext>
            </a:extLst>
          </p:cNvPr>
          <p:cNvSpPr txBox="1"/>
          <p:nvPr/>
        </p:nvSpPr>
        <p:spPr>
          <a:xfrm>
            <a:off x="13990387" y="7288913"/>
            <a:ext cx="8802618" cy="769441"/>
          </a:xfrm>
          <a:prstGeom prst="rect">
            <a:avLst/>
          </a:prstGeom>
          <a:noFill/>
        </p:spPr>
        <p:txBody>
          <a:bodyPr wrap="square" rtlCol="0">
            <a:spAutoFit/>
          </a:bodyPr>
          <a:lstStyle/>
          <a:p>
            <a:r>
              <a:rPr lang="fr-BE" sz="4400" b="1" i="1" dirty="0"/>
              <a:t> </a:t>
            </a:r>
          </a:p>
        </p:txBody>
      </p:sp>
      <p:sp>
        <p:nvSpPr>
          <p:cNvPr id="16" name="TextBox 15">
            <a:extLst>
              <a:ext uri="{FF2B5EF4-FFF2-40B4-BE49-F238E27FC236}">
                <a16:creationId xmlns:a16="http://schemas.microsoft.com/office/drawing/2014/main" id="{EA77BFE2-805D-40FA-943A-FEE6F77C5F6D}"/>
              </a:ext>
            </a:extLst>
          </p:cNvPr>
          <p:cNvSpPr txBox="1"/>
          <p:nvPr/>
        </p:nvSpPr>
        <p:spPr>
          <a:xfrm>
            <a:off x="13990387" y="7288914"/>
            <a:ext cx="3115927" cy="769441"/>
          </a:xfrm>
          <a:prstGeom prst="rect">
            <a:avLst/>
          </a:prstGeom>
          <a:noFill/>
        </p:spPr>
        <p:txBody>
          <a:bodyPr wrap="square" rtlCol="0">
            <a:spAutoFit/>
          </a:bodyPr>
          <a:lstStyle/>
          <a:p>
            <a:r>
              <a:rPr lang="fr-BE" sz="4400" b="1" i="1" dirty="0" err="1"/>
              <a:t>Retail</a:t>
            </a:r>
            <a:r>
              <a:rPr lang="fr-BE" sz="4400" b="1" i="1" dirty="0"/>
              <a:t>  </a:t>
            </a:r>
          </a:p>
        </p:txBody>
      </p:sp>
      <p:sp>
        <p:nvSpPr>
          <p:cNvPr id="17" name="TextBox 16">
            <a:extLst>
              <a:ext uri="{FF2B5EF4-FFF2-40B4-BE49-F238E27FC236}">
                <a16:creationId xmlns:a16="http://schemas.microsoft.com/office/drawing/2014/main" id="{9771BD80-4F5C-4AD8-9942-9488CD3E6174}"/>
              </a:ext>
            </a:extLst>
          </p:cNvPr>
          <p:cNvSpPr txBox="1"/>
          <p:nvPr/>
        </p:nvSpPr>
        <p:spPr>
          <a:xfrm>
            <a:off x="20411750" y="7351414"/>
            <a:ext cx="3115927" cy="1446550"/>
          </a:xfrm>
          <a:prstGeom prst="rect">
            <a:avLst/>
          </a:prstGeom>
          <a:noFill/>
        </p:spPr>
        <p:txBody>
          <a:bodyPr wrap="square" rtlCol="0">
            <a:spAutoFit/>
          </a:bodyPr>
          <a:lstStyle/>
          <a:p>
            <a:r>
              <a:rPr lang="fr-BE" sz="4400" b="1" i="1" dirty="0"/>
              <a:t>Transport &amp;</a:t>
            </a:r>
          </a:p>
          <a:p>
            <a:r>
              <a:rPr lang="fr-BE" sz="4400" b="1" i="1" dirty="0" err="1"/>
              <a:t>Logistics</a:t>
            </a:r>
            <a:r>
              <a:rPr lang="fr-BE" sz="4400" b="1" i="1" dirty="0"/>
              <a:t>  </a:t>
            </a:r>
          </a:p>
        </p:txBody>
      </p:sp>
    </p:spTree>
    <p:extLst>
      <p:ext uri="{BB962C8B-B14F-4D97-AF65-F5344CB8AC3E}">
        <p14:creationId xmlns:p14="http://schemas.microsoft.com/office/powerpoint/2010/main" val="2117337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12">
            <a:extLst>
              <a:ext uri="{FF2B5EF4-FFF2-40B4-BE49-F238E27FC236}">
                <a16:creationId xmlns:a16="http://schemas.microsoft.com/office/drawing/2014/main" id="{AF9BC4FF-8449-843C-99CD-95B142396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4377651" cy="6094410"/>
          </a:xfrm>
          <a:prstGeom prst="rect">
            <a:avLst/>
          </a:prstGeom>
        </p:spPr>
      </p:pic>
      <p:sp>
        <p:nvSpPr>
          <p:cNvPr id="8" name="Freeform 27">
            <a:extLst>
              <a:ext uri="{FF2B5EF4-FFF2-40B4-BE49-F238E27FC236}">
                <a16:creationId xmlns:a16="http://schemas.microsoft.com/office/drawing/2014/main" id="{B23BD214-E567-EB6E-A98E-0EAE09D0BBBD}"/>
              </a:ext>
            </a:extLst>
          </p:cNvPr>
          <p:cNvSpPr>
            <a:spLocks noChangeAspect="1" noChangeArrowheads="1"/>
          </p:cNvSpPr>
          <p:nvPr/>
        </p:nvSpPr>
        <p:spPr bwMode="auto">
          <a:xfrm rot="5400000">
            <a:off x="-407485" y="5570501"/>
            <a:ext cx="1862786" cy="1047819"/>
          </a:xfrm>
          <a:custGeom>
            <a:avLst/>
            <a:gdLst>
              <a:gd name="T0" fmla="*/ 1305 w 2610"/>
              <a:gd name="T1" fmla="*/ 0 h 1470"/>
              <a:gd name="T2" fmla="*/ 1305 w 2610"/>
              <a:gd name="T3" fmla="*/ 0 h 1470"/>
              <a:gd name="T4" fmla="*/ 1305 w 2610"/>
              <a:gd name="T5" fmla="*/ 0 h 1470"/>
              <a:gd name="T6" fmla="*/ 0 w 2610"/>
              <a:gd name="T7" fmla="*/ 1305 h 1470"/>
              <a:gd name="T8" fmla="*/ 0 w 2610"/>
              <a:gd name="T9" fmla="*/ 1469 h 1470"/>
              <a:gd name="T10" fmla="*/ 2609 w 2610"/>
              <a:gd name="T11" fmla="*/ 1469 h 1470"/>
              <a:gd name="T12" fmla="*/ 2609 w 2610"/>
              <a:gd name="T13" fmla="*/ 1305 h 1470"/>
              <a:gd name="T14" fmla="*/ 2609 w 2610"/>
              <a:gd name="T15" fmla="*/ 1305 h 1470"/>
              <a:gd name="T16" fmla="*/ 1305 w 2610"/>
              <a:gd name="T17" fmla="*/ 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0" h="1470">
                <a:moveTo>
                  <a:pt x="1305" y="0"/>
                </a:moveTo>
                <a:lnTo>
                  <a:pt x="1305" y="0"/>
                </a:lnTo>
                <a:lnTo>
                  <a:pt x="1305" y="0"/>
                </a:lnTo>
                <a:cubicBezTo>
                  <a:pt x="584" y="0"/>
                  <a:pt x="0" y="584"/>
                  <a:pt x="0" y="1305"/>
                </a:cubicBezTo>
                <a:lnTo>
                  <a:pt x="0" y="1469"/>
                </a:lnTo>
                <a:lnTo>
                  <a:pt x="2609" y="1469"/>
                </a:lnTo>
                <a:lnTo>
                  <a:pt x="2609" y="1305"/>
                </a:lnTo>
                <a:lnTo>
                  <a:pt x="2609" y="1305"/>
                </a:lnTo>
                <a:cubicBezTo>
                  <a:pt x="2609" y="584"/>
                  <a:pt x="2025" y="0"/>
                  <a:pt x="1305" y="0"/>
                </a:cubicBezTo>
              </a:path>
            </a:pathLst>
          </a:custGeom>
          <a:solidFill>
            <a:schemeClr val="accent1"/>
          </a:solidFill>
          <a:ln>
            <a:noFill/>
          </a:ln>
          <a:effectLst/>
        </p:spPr>
        <p:txBody>
          <a:bodyPr wrap="none" anchor="ctr"/>
          <a:lstStyle/>
          <a:p>
            <a:pPr algn="ctr"/>
            <a:endParaRPr lang="en-US" sz="4300" b="1" dirty="0">
              <a:solidFill>
                <a:schemeClr val="bg1"/>
              </a:solidFill>
              <a:latin typeface="Montserrat" panose="00000500000000000000" pitchFamily="2" charset="0"/>
            </a:endParaRPr>
          </a:p>
        </p:txBody>
      </p:sp>
      <p:sp>
        <p:nvSpPr>
          <p:cNvPr id="3" name="ZoneTexte 2">
            <a:extLst>
              <a:ext uri="{FF2B5EF4-FFF2-40B4-BE49-F238E27FC236}">
                <a16:creationId xmlns:a16="http://schemas.microsoft.com/office/drawing/2014/main" id="{3190C038-A80A-C9CF-B804-E6254524A8E6}"/>
              </a:ext>
            </a:extLst>
          </p:cNvPr>
          <p:cNvSpPr txBox="1"/>
          <p:nvPr/>
        </p:nvSpPr>
        <p:spPr>
          <a:xfrm>
            <a:off x="843464" y="6659957"/>
            <a:ext cx="6956612" cy="6740307"/>
          </a:xfrm>
          <a:prstGeom prst="rect">
            <a:avLst/>
          </a:prstGeom>
          <a:noFill/>
        </p:spPr>
        <p:txBody>
          <a:bodyPr wrap="square" rtlCol="0">
            <a:spAutoFit/>
          </a:bodyPr>
          <a:lstStyle/>
          <a:p>
            <a:pPr lvl="0"/>
            <a:r>
              <a:rPr lang="en-US" sz="3600" b="1" i="1" dirty="0">
                <a:solidFill>
                  <a:srgbClr val="002060"/>
                </a:solidFill>
                <a:effectLst/>
                <a:latin typeface="Calibri" panose="020F0502020204030204" pitchFamily="34" charset="0"/>
                <a:ea typeface="Times New Roman" panose="02020603050405020304" pitchFamily="18" charset="0"/>
              </a:rPr>
              <a:t>MARKETING &amp; COMMUNICATION</a:t>
            </a:r>
          </a:p>
          <a:p>
            <a:pPr lvl="0"/>
            <a:r>
              <a:rPr lang="en-US" sz="3600" b="1" i="1" dirty="0">
                <a:solidFill>
                  <a:srgbClr val="002060"/>
                </a:solidFill>
                <a:effectLst/>
                <a:latin typeface="Calibri" panose="020F0502020204030204" pitchFamily="34" charset="0"/>
                <a:ea typeface="Times New Roman" panose="02020603050405020304" pitchFamily="18" charset="0"/>
              </a:rPr>
              <a:t> </a:t>
            </a:r>
            <a:endParaRPr lang="fr-BE" sz="3600" dirty="0">
              <a:solidFill>
                <a:srgbClr val="002060"/>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US" sz="3600" i="1" dirty="0">
                <a:solidFill>
                  <a:srgbClr val="002060"/>
                </a:solidFill>
                <a:effectLst/>
                <a:latin typeface="Calibri" panose="020F0502020204030204" pitchFamily="34" charset="0"/>
                <a:ea typeface="Times New Roman" panose="02020603050405020304" pitchFamily="18" charset="0"/>
              </a:rPr>
              <a:t>Marcom Manager</a:t>
            </a:r>
            <a:endParaRPr lang="fr-BE" sz="3600" dirty="0">
              <a:solidFill>
                <a:srgbClr val="002060"/>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US" sz="3600" i="1" dirty="0">
                <a:solidFill>
                  <a:srgbClr val="002060"/>
                </a:solidFill>
                <a:effectLst/>
                <a:latin typeface="Calibri" panose="020F0502020204030204" pitchFamily="34" charset="0"/>
                <a:ea typeface="Times New Roman" panose="02020603050405020304" pitchFamily="18" charset="0"/>
              </a:rPr>
              <a:t>Brand Manager</a:t>
            </a:r>
            <a:endParaRPr lang="fr-BE" sz="3600" dirty="0">
              <a:solidFill>
                <a:srgbClr val="002060"/>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US" sz="3600" i="1" dirty="0">
                <a:solidFill>
                  <a:srgbClr val="002060"/>
                </a:solidFill>
                <a:effectLst/>
                <a:latin typeface="Calibri" panose="020F0502020204030204" pitchFamily="34" charset="0"/>
                <a:ea typeface="Times New Roman" panose="02020603050405020304" pitchFamily="18" charset="0"/>
              </a:rPr>
              <a:t>Digital Marketing</a:t>
            </a:r>
            <a:endParaRPr lang="fr-BE" sz="3600" dirty="0">
              <a:solidFill>
                <a:srgbClr val="002060"/>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US" sz="3600" i="1" dirty="0">
                <a:solidFill>
                  <a:srgbClr val="002060"/>
                </a:solidFill>
                <a:effectLst/>
                <a:latin typeface="Calibri" panose="020F0502020204030204" pitchFamily="34" charset="0"/>
                <a:ea typeface="Times New Roman" panose="02020603050405020304" pitchFamily="18" charset="0"/>
              </a:rPr>
              <a:t>Campaign Manager</a:t>
            </a:r>
            <a:endParaRPr lang="fr-BE" sz="3600" dirty="0">
              <a:solidFill>
                <a:srgbClr val="002060"/>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US" sz="3600" i="1" dirty="0">
                <a:solidFill>
                  <a:srgbClr val="002060"/>
                </a:solidFill>
                <a:effectLst/>
                <a:latin typeface="Calibri" panose="020F0502020204030204" pitchFamily="34" charset="0"/>
                <a:ea typeface="Times New Roman" panose="02020603050405020304" pitchFamily="18" charset="0"/>
              </a:rPr>
              <a:t>CRM Campaign Manager</a:t>
            </a:r>
            <a:endParaRPr lang="fr-BE" sz="3600" dirty="0">
              <a:solidFill>
                <a:srgbClr val="002060"/>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US" sz="3600" i="1" dirty="0">
                <a:solidFill>
                  <a:srgbClr val="002060"/>
                </a:solidFill>
                <a:effectLst/>
                <a:latin typeface="Calibri" panose="020F0502020204030204" pitchFamily="34" charset="0"/>
                <a:ea typeface="Times New Roman" panose="02020603050405020304" pitchFamily="18" charset="0"/>
              </a:rPr>
              <a:t>Go to Market Manager</a:t>
            </a:r>
            <a:endParaRPr lang="fr-BE" sz="3600" dirty="0">
              <a:solidFill>
                <a:srgbClr val="002060"/>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US" sz="3600" i="1" dirty="0">
                <a:solidFill>
                  <a:srgbClr val="002060"/>
                </a:solidFill>
                <a:effectLst/>
                <a:latin typeface="Calibri" panose="020F0502020204030204" pitchFamily="34" charset="0"/>
                <a:ea typeface="Times New Roman" panose="02020603050405020304" pitchFamily="18" charset="0"/>
              </a:rPr>
              <a:t>Growth Marketeer</a:t>
            </a:r>
            <a:endParaRPr lang="fr-BE" sz="3600" dirty="0">
              <a:solidFill>
                <a:srgbClr val="002060"/>
              </a:solidFill>
              <a:latin typeface="Calibri" panose="020F0502020204030204" pitchFamily="34" charset="0"/>
              <a:ea typeface="Times New Roman" panose="02020603050405020304" pitchFamily="18" charset="0"/>
            </a:endParaRPr>
          </a:p>
          <a:p>
            <a:pPr marL="742950" lvl="1" indent="-285750">
              <a:buFont typeface="Courier New" panose="02070309020205020404" pitchFamily="49" charset="0"/>
              <a:buChar char="o"/>
            </a:pPr>
            <a:r>
              <a:rPr lang="en-US" sz="3600" i="1" dirty="0">
                <a:solidFill>
                  <a:srgbClr val="002060"/>
                </a:solidFill>
                <a:effectLst/>
                <a:latin typeface="Calibri" panose="020F0502020204030204" pitchFamily="34" charset="0"/>
                <a:ea typeface="Times New Roman" panose="02020603050405020304" pitchFamily="18" charset="0"/>
              </a:rPr>
              <a:t>Performance Marketeer</a:t>
            </a:r>
          </a:p>
          <a:p>
            <a:pPr marL="742950" lvl="1" indent="-285750">
              <a:buFont typeface="Courier New" panose="02070309020205020404" pitchFamily="49" charset="0"/>
              <a:buChar char="o"/>
            </a:pPr>
            <a:r>
              <a:rPr lang="en-US" sz="3600" i="1" dirty="0">
                <a:solidFill>
                  <a:srgbClr val="002060"/>
                </a:solidFill>
                <a:latin typeface="Calibri" panose="020F0502020204030204" pitchFamily="34" charset="0"/>
              </a:rPr>
              <a:t>Copywriter </a:t>
            </a:r>
          </a:p>
          <a:p>
            <a:pPr marL="742950" lvl="1" indent="-285750">
              <a:buFont typeface="Courier New" panose="02070309020205020404" pitchFamily="49" charset="0"/>
              <a:buChar char="o"/>
            </a:pPr>
            <a:r>
              <a:rPr lang="en-US" sz="3600" i="1" dirty="0">
                <a:solidFill>
                  <a:srgbClr val="002060"/>
                </a:solidFill>
                <a:latin typeface="Calibri" panose="020F0502020204030204" pitchFamily="34" charset="0"/>
              </a:rPr>
              <a:t>AI conversational Designer </a:t>
            </a:r>
            <a:endParaRPr lang="fr-BE" sz="3600" dirty="0"/>
          </a:p>
        </p:txBody>
      </p:sp>
      <p:sp>
        <p:nvSpPr>
          <p:cNvPr id="4" name="ZoneTexte 3">
            <a:extLst>
              <a:ext uri="{FF2B5EF4-FFF2-40B4-BE49-F238E27FC236}">
                <a16:creationId xmlns:a16="http://schemas.microsoft.com/office/drawing/2014/main" id="{614E2D2B-C6BC-0F3F-F187-04A0444F292C}"/>
              </a:ext>
            </a:extLst>
          </p:cNvPr>
          <p:cNvSpPr txBox="1"/>
          <p:nvPr/>
        </p:nvSpPr>
        <p:spPr>
          <a:xfrm>
            <a:off x="8872273" y="6618645"/>
            <a:ext cx="8426823" cy="6463308"/>
          </a:xfrm>
          <a:prstGeom prst="rect">
            <a:avLst/>
          </a:prstGeom>
          <a:noFill/>
        </p:spPr>
        <p:txBody>
          <a:bodyPr wrap="square" rtlCol="0">
            <a:spAutoFit/>
          </a:bodyPr>
          <a:lstStyle/>
          <a:p>
            <a:pPr lvl="0"/>
            <a:r>
              <a:rPr lang="en-US" sz="3600" b="1" i="1" dirty="0">
                <a:solidFill>
                  <a:srgbClr val="002060"/>
                </a:solidFill>
                <a:effectLst/>
                <a:latin typeface="Calibri" panose="020F0502020204030204" pitchFamily="34" charset="0"/>
                <a:ea typeface="Times New Roman" panose="02020603050405020304" pitchFamily="18" charset="0"/>
              </a:rPr>
              <a:t>COACHING &amp; PROJECT MANAGEMENT</a:t>
            </a:r>
          </a:p>
          <a:p>
            <a:pPr lvl="0"/>
            <a:endParaRPr lang="fr-BE" sz="3600" dirty="0">
              <a:solidFill>
                <a:srgbClr val="002060"/>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US" sz="3600" i="1" dirty="0">
                <a:solidFill>
                  <a:srgbClr val="002060"/>
                </a:solidFill>
                <a:effectLst/>
                <a:latin typeface="Calibri" panose="020F0502020204030204" pitchFamily="34" charset="0"/>
                <a:ea typeface="Times New Roman" panose="02020603050405020304" pitchFamily="18" charset="0"/>
              </a:rPr>
              <a:t>Agile Coach</a:t>
            </a:r>
            <a:endParaRPr lang="fr-BE" sz="3600" dirty="0">
              <a:solidFill>
                <a:srgbClr val="002060"/>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US" sz="3600" i="1" dirty="0">
                <a:solidFill>
                  <a:srgbClr val="002060"/>
                </a:solidFill>
                <a:effectLst/>
                <a:latin typeface="Calibri" panose="020F0502020204030204" pitchFamily="34" charset="0"/>
                <a:ea typeface="Times New Roman" panose="02020603050405020304" pitchFamily="18" charset="0"/>
              </a:rPr>
              <a:t>Scrum Master</a:t>
            </a:r>
            <a:endParaRPr lang="fr-BE" sz="3600" dirty="0">
              <a:solidFill>
                <a:srgbClr val="002060"/>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US" sz="3600" i="1" dirty="0">
                <a:solidFill>
                  <a:srgbClr val="002060"/>
                </a:solidFill>
                <a:effectLst/>
                <a:latin typeface="Calibri" panose="020F0502020204030204" pitchFamily="34" charset="0"/>
                <a:ea typeface="Times New Roman" panose="02020603050405020304" pitchFamily="18" charset="0"/>
              </a:rPr>
              <a:t>Project Manager</a:t>
            </a:r>
            <a:endParaRPr lang="fr-BE" sz="3600" dirty="0">
              <a:solidFill>
                <a:srgbClr val="002060"/>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US" sz="3600" i="1" dirty="0">
                <a:solidFill>
                  <a:srgbClr val="002060"/>
                </a:solidFill>
                <a:effectLst/>
                <a:latin typeface="Calibri" panose="020F0502020204030204" pitchFamily="34" charset="0"/>
                <a:ea typeface="Times New Roman" panose="02020603050405020304" pitchFamily="18" charset="0"/>
              </a:rPr>
              <a:t>IT Project Manager</a:t>
            </a:r>
            <a:endParaRPr lang="fr-BE" sz="3600" dirty="0">
              <a:solidFill>
                <a:srgbClr val="002060"/>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US" sz="3600" i="1" dirty="0">
                <a:solidFill>
                  <a:srgbClr val="002060"/>
                </a:solidFill>
                <a:effectLst/>
                <a:latin typeface="Calibri" panose="020F0502020204030204" pitchFamily="34" charset="0"/>
                <a:ea typeface="Times New Roman" panose="02020603050405020304" pitchFamily="18" charset="0"/>
              </a:rPr>
              <a:t>Digital Project Manager</a:t>
            </a:r>
            <a:endParaRPr lang="fr-BE" sz="3600" dirty="0">
              <a:solidFill>
                <a:srgbClr val="002060"/>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US" sz="3600" i="1" dirty="0">
                <a:solidFill>
                  <a:srgbClr val="002060"/>
                </a:solidFill>
                <a:effectLst/>
                <a:latin typeface="Calibri" panose="020F0502020204030204" pitchFamily="34" charset="0"/>
                <a:ea typeface="Times New Roman" panose="02020603050405020304" pitchFamily="18" charset="0"/>
              </a:rPr>
              <a:t>Product Owner</a:t>
            </a:r>
            <a:endParaRPr lang="fr-BE" sz="3600" dirty="0">
              <a:solidFill>
                <a:srgbClr val="002060"/>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US" sz="3600" i="1" dirty="0">
                <a:solidFill>
                  <a:srgbClr val="002060"/>
                </a:solidFill>
                <a:effectLst/>
                <a:latin typeface="Calibri" panose="020F0502020204030204" pitchFamily="34" charset="0"/>
                <a:ea typeface="Times New Roman" panose="02020603050405020304" pitchFamily="18" charset="0"/>
              </a:rPr>
              <a:t>Product Manager</a:t>
            </a:r>
            <a:endParaRPr lang="fr-BE" sz="3600" dirty="0">
              <a:solidFill>
                <a:srgbClr val="002060"/>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US" sz="3600" i="1" dirty="0">
                <a:solidFill>
                  <a:srgbClr val="002060"/>
                </a:solidFill>
                <a:effectLst/>
                <a:latin typeface="Calibri" panose="020F0502020204030204" pitchFamily="34" charset="0"/>
                <a:ea typeface="Times New Roman" panose="02020603050405020304" pitchFamily="18" charset="0"/>
              </a:rPr>
              <a:t>Project Coordinator</a:t>
            </a:r>
            <a:endParaRPr lang="fr-BE" sz="3600" dirty="0">
              <a:solidFill>
                <a:srgbClr val="002060"/>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US" sz="3600" i="1" dirty="0">
                <a:solidFill>
                  <a:srgbClr val="002060"/>
                </a:solidFill>
                <a:effectLst/>
                <a:latin typeface="Calibri" panose="020F0502020204030204" pitchFamily="34" charset="0"/>
                <a:ea typeface="Times New Roman" panose="02020603050405020304" pitchFamily="18" charset="0"/>
              </a:rPr>
              <a:t>Account Manager</a:t>
            </a:r>
            <a:endParaRPr lang="fr-BE" sz="3600" dirty="0">
              <a:solidFill>
                <a:srgbClr val="002060"/>
              </a:solidFill>
              <a:effectLst/>
              <a:latin typeface="Calibri" panose="020F0502020204030204" pitchFamily="34" charset="0"/>
              <a:ea typeface="Calibri" panose="020F0502020204030204" pitchFamily="34" charset="0"/>
            </a:endParaRPr>
          </a:p>
          <a:p>
            <a:endParaRPr lang="fr-BE" dirty="0"/>
          </a:p>
        </p:txBody>
      </p:sp>
      <p:sp>
        <p:nvSpPr>
          <p:cNvPr id="9" name="ZoneTexte 8">
            <a:extLst>
              <a:ext uri="{FF2B5EF4-FFF2-40B4-BE49-F238E27FC236}">
                <a16:creationId xmlns:a16="http://schemas.microsoft.com/office/drawing/2014/main" id="{D5D12478-D7B9-E21B-8BC1-586FE5E30E93}"/>
              </a:ext>
            </a:extLst>
          </p:cNvPr>
          <p:cNvSpPr txBox="1"/>
          <p:nvPr/>
        </p:nvSpPr>
        <p:spPr>
          <a:xfrm>
            <a:off x="17266018" y="6659957"/>
            <a:ext cx="6956611" cy="4524315"/>
          </a:xfrm>
          <a:prstGeom prst="rect">
            <a:avLst/>
          </a:prstGeom>
          <a:noFill/>
        </p:spPr>
        <p:txBody>
          <a:bodyPr wrap="square" rtlCol="0">
            <a:spAutoFit/>
          </a:bodyPr>
          <a:lstStyle/>
          <a:p>
            <a:pPr lvl="0"/>
            <a:r>
              <a:rPr lang="en-US" sz="3600" b="1" i="1" dirty="0">
                <a:solidFill>
                  <a:srgbClr val="002060"/>
                </a:solidFill>
                <a:effectLst/>
                <a:latin typeface="Calibri" panose="020F0502020204030204" pitchFamily="34" charset="0"/>
                <a:ea typeface="Times New Roman" panose="02020603050405020304" pitchFamily="18" charset="0"/>
              </a:rPr>
              <a:t>DESIGN</a:t>
            </a:r>
          </a:p>
          <a:p>
            <a:pPr lvl="0"/>
            <a:endParaRPr lang="fr-BE" sz="3600" dirty="0">
              <a:solidFill>
                <a:srgbClr val="002060"/>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US" sz="3600" i="1" dirty="0">
                <a:solidFill>
                  <a:srgbClr val="002060"/>
                </a:solidFill>
                <a:effectLst/>
                <a:latin typeface="Calibri" panose="020F0502020204030204" pitchFamily="34" charset="0"/>
                <a:ea typeface="Times New Roman" panose="02020603050405020304" pitchFamily="18" charset="0"/>
              </a:rPr>
              <a:t>Strategy Designer</a:t>
            </a:r>
            <a:endParaRPr lang="fr-BE" sz="3600" dirty="0">
              <a:solidFill>
                <a:srgbClr val="002060"/>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US" sz="3600" i="1" dirty="0">
                <a:solidFill>
                  <a:srgbClr val="002060"/>
                </a:solidFill>
                <a:effectLst/>
                <a:latin typeface="Calibri" panose="020F0502020204030204" pitchFamily="34" charset="0"/>
                <a:ea typeface="Times New Roman" panose="02020603050405020304" pitchFamily="18" charset="0"/>
              </a:rPr>
              <a:t>Service Concept Designer</a:t>
            </a:r>
            <a:endParaRPr lang="fr-BE" sz="3600" dirty="0">
              <a:solidFill>
                <a:srgbClr val="002060"/>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US" sz="3600" i="1" dirty="0">
                <a:solidFill>
                  <a:srgbClr val="002060"/>
                </a:solidFill>
                <a:effectLst/>
                <a:latin typeface="Calibri" panose="020F0502020204030204" pitchFamily="34" charset="0"/>
                <a:ea typeface="Times New Roman" panose="02020603050405020304" pitchFamily="18" charset="0"/>
              </a:rPr>
              <a:t>System Designer</a:t>
            </a:r>
            <a:endParaRPr lang="fr-BE" sz="3600" dirty="0">
              <a:solidFill>
                <a:srgbClr val="002060"/>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US" sz="3600" i="1" dirty="0">
                <a:solidFill>
                  <a:srgbClr val="002060"/>
                </a:solidFill>
                <a:effectLst/>
                <a:latin typeface="Calibri" panose="020F0502020204030204" pitchFamily="34" charset="0"/>
                <a:ea typeface="Times New Roman" panose="02020603050405020304" pitchFamily="18" charset="0"/>
              </a:rPr>
              <a:t>User Experience UX Designer</a:t>
            </a:r>
            <a:endParaRPr lang="fr-BE" sz="3600" dirty="0">
              <a:solidFill>
                <a:srgbClr val="002060"/>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US" sz="3600" i="1" dirty="0">
                <a:solidFill>
                  <a:srgbClr val="002060"/>
                </a:solidFill>
                <a:effectLst/>
                <a:latin typeface="Calibri" panose="020F0502020204030204" pitchFamily="34" charset="0"/>
                <a:ea typeface="Times New Roman" panose="02020603050405020304" pitchFamily="18" charset="0"/>
              </a:rPr>
              <a:t>User Interface UI designer</a:t>
            </a:r>
            <a:endParaRPr lang="fr-BE" sz="3600" dirty="0">
              <a:solidFill>
                <a:srgbClr val="002060"/>
              </a:solidFill>
              <a:latin typeface="Calibri" panose="020F0502020204030204" pitchFamily="34" charset="0"/>
              <a:ea typeface="Times New Roman" panose="02020603050405020304" pitchFamily="18" charset="0"/>
            </a:endParaRPr>
          </a:p>
          <a:p>
            <a:pPr marL="742950" lvl="1" indent="-285750">
              <a:buFont typeface="Courier New" panose="02070309020205020404" pitchFamily="49" charset="0"/>
              <a:buChar char="o"/>
            </a:pPr>
            <a:r>
              <a:rPr lang="en-US" sz="3600" i="1" dirty="0">
                <a:solidFill>
                  <a:srgbClr val="002060"/>
                </a:solidFill>
                <a:effectLst/>
                <a:latin typeface="Calibri" panose="020F0502020204030204" pitchFamily="34" charset="0"/>
                <a:ea typeface="Times New Roman" panose="02020603050405020304" pitchFamily="18" charset="0"/>
              </a:rPr>
              <a:t>Architect Designer </a:t>
            </a:r>
            <a:endParaRPr lang="fr-BE" sz="3600" dirty="0"/>
          </a:p>
        </p:txBody>
      </p:sp>
      <p:sp>
        <p:nvSpPr>
          <p:cNvPr id="2" name="ZoneTexte 1">
            <a:extLst>
              <a:ext uri="{FF2B5EF4-FFF2-40B4-BE49-F238E27FC236}">
                <a16:creationId xmlns:a16="http://schemas.microsoft.com/office/drawing/2014/main" id="{31F234AE-E484-68B8-722F-3FCE1ACE925A}"/>
              </a:ext>
            </a:extLst>
          </p:cNvPr>
          <p:cNvSpPr txBox="1"/>
          <p:nvPr/>
        </p:nvSpPr>
        <p:spPr>
          <a:xfrm>
            <a:off x="5418667" y="2116667"/>
            <a:ext cx="13157200" cy="1107996"/>
          </a:xfrm>
          <a:prstGeom prst="rect">
            <a:avLst/>
          </a:prstGeom>
          <a:noFill/>
        </p:spPr>
        <p:txBody>
          <a:bodyPr wrap="square" rtlCol="0">
            <a:spAutoFit/>
          </a:bodyPr>
          <a:lstStyle/>
          <a:p>
            <a:pPr algn="ctr"/>
            <a:r>
              <a:rPr lang="fr-BE" sz="6600" b="1" dirty="0">
                <a:solidFill>
                  <a:schemeClr val="bg1"/>
                </a:solidFill>
              </a:rPr>
              <a:t>SERVICES AND EXPERTISE </a:t>
            </a:r>
          </a:p>
        </p:txBody>
      </p:sp>
    </p:spTree>
    <p:extLst>
      <p:ext uri="{BB962C8B-B14F-4D97-AF65-F5344CB8AC3E}">
        <p14:creationId xmlns:p14="http://schemas.microsoft.com/office/powerpoint/2010/main" val="2733280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12">
            <a:extLst>
              <a:ext uri="{FF2B5EF4-FFF2-40B4-BE49-F238E27FC236}">
                <a16:creationId xmlns:a16="http://schemas.microsoft.com/office/drawing/2014/main" id="{AF9BC4FF-8449-843C-99CD-95B142396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77651" cy="6094410"/>
          </a:xfrm>
          <a:prstGeom prst="rect">
            <a:avLst/>
          </a:prstGeom>
        </p:spPr>
      </p:pic>
      <p:sp>
        <p:nvSpPr>
          <p:cNvPr id="8" name="Freeform 27">
            <a:extLst>
              <a:ext uri="{FF2B5EF4-FFF2-40B4-BE49-F238E27FC236}">
                <a16:creationId xmlns:a16="http://schemas.microsoft.com/office/drawing/2014/main" id="{B23BD214-E567-EB6E-A98E-0EAE09D0BBBD}"/>
              </a:ext>
            </a:extLst>
          </p:cNvPr>
          <p:cNvSpPr>
            <a:spLocks noChangeAspect="1" noChangeArrowheads="1"/>
          </p:cNvSpPr>
          <p:nvPr/>
        </p:nvSpPr>
        <p:spPr bwMode="auto">
          <a:xfrm rot="5400000">
            <a:off x="-407485" y="5570501"/>
            <a:ext cx="1862786" cy="1047819"/>
          </a:xfrm>
          <a:custGeom>
            <a:avLst/>
            <a:gdLst>
              <a:gd name="T0" fmla="*/ 1305 w 2610"/>
              <a:gd name="T1" fmla="*/ 0 h 1470"/>
              <a:gd name="T2" fmla="*/ 1305 w 2610"/>
              <a:gd name="T3" fmla="*/ 0 h 1470"/>
              <a:gd name="T4" fmla="*/ 1305 w 2610"/>
              <a:gd name="T5" fmla="*/ 0 h 1470"/>
              <a:gd name="T6" fmla="*/ 0 w 2610"/>
              <a:gd name="T7" fmla="*/ 1305 h 1470"/>
              <a:gd name="T8" fmla="*/ 0 w 2610"/>
              <a:gd name="T9" fmla="*/ 1469 h 1470"/>
              <a:gd name="T10" fmla="*/ 2609 w 2610"/>
              <a:gd name="T11" fmla="*/ 1469 h 1470"/>
              <a:gd name="T12" fmla="*/ 2609 w 2610"/>
              <a:gd name="T13" fmla="*/ 1305 h 1470"/>
              <a:gd name="T14" fmla="*/ 2609 w 2610"/>
              <a:gd name="T15" fmla="*/ 1305 h 1470"/>
              <a:gd name="T16" fmla="*/ 1305 w 2610"/>
              <a:gd name="T17" fmla="*/ 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0" h="1470">
                <a:moveTo>
                  <a:pt x="1305" y="0"/>
                </a:moveTo>
                <a:lnTo>
                  <a:pt x="1305" y="0"/>
                </a:lnTo>
                <a:lnTo>
                  <a:pt x="1305" y="0"/>
                </a:lnTo>
                <a:cubicBezTo>
                  <a:pt x="584" y="0"/>
                  <a:pt x="0" y="584"/>
                  <a:pt x="0" y="1305"/>
                </a:cubicBezTo>
                <a:lnTo>
                  <a:pt x="0" y="1469"/>
                </a:lnTo>
                <a:lnTo>
                  <a:pt x="2609" y="1469"/>
                </a:lnTo>
                <a:lnTo>
                  <a:pt x="2609" y="1305"/>
                </a:lnTo>
                <a:lnTo>
                  <a:pt x="2609" y="1305"/>
                </a:lnTo>
                <a:cubicBezTo>
                  <a:pt x="2609" y="584"/>
                  <a:pt x="2025" y="0"/>
                  <a:pt x="1305" y="0"/>
                </a:cubicBezTo>
              </a:path>
            </a:pathLst>
          </a:custGeom>
          <a:solidFill>
            <a:schemeClr val="accent1"/>
          </a:solidFill>
          <a:ln>
            <a:noFill/>
          </a:ln>
          <a:effectLst/>
        </p:spPr>
        <p:txBody>
          <a:bodyPr wrap="none" anchor="ctr"/>
          <a:lstStyle/>
          <a:p>
            <a:pPr algn="ctr"/>
            <a:endParaRPr lang="en-US" sz="4300" b="1" dirty="0">
              <a:solidFill>
                <a:schemeClr val="bg1"/>
              </a:solidFill>
              <a:latin typeface="Montserrat" panose="00000500000000000000" pitchFamily="2" charset="0"/>
            </a:endParaRPr>
          </a:p>
        </p:txBody>
      </p:sp>
      <p:sp>
        <p:nvSpPr>
          <p:cNvPr id="3" name="ZoneTexte 2">
            <a:extLst>
              <a:ext uri="{FF2B5EF4-FFF2-40B4-BE49-F238E27FC236}">
                <a16:creationId xmlns:a16="http://schemas.microsoft.com/office/drawing/2014/main" id="{3190C038-A80A-C9CF-B804-E6254524A8E6}"/>
              </a:ext>
            </a:extLst>
          </p:cNvPr>
          <p:cNvSpPr txBox="1"/>
          <p:nvPr/>
        </p:nvSpPr>
        <p:spPr>
          <a:xfrm>
            <a:off x="9738258" y="6858000"/>
            <a:ext cx="6956612" cy="5078313"/>
          </a:xfrm>
          <a:prstGeom prst="rect">
            <a:avLst/>
          </a:prstGeom>
          <a:noFill/>
        </p:spPr>
        <p:txBody>
          <a:bodyPr wrap="square" rtlCol="0">
            <a:spAutoFit/>
          </a:bodyPr>
          <a:lstStyle/>
          <a:p>
            <a:pPr lvl="0"/>
            <a:r>
              <a:rPr lang="en-US" sz="3600" b="1" i="1" dirty="0">
                <a:solidFill>
                  <a:srgbClr val="002060"/>
                </a:solidFill>
                <a:latin typeface="Calibri" panose="020F0502020204030204" pitchFamily="34" charset="0"/>
                <a:ea typeface="Times New Roman" panose="02020603050405020304" pitchFamily="18" charset="0"/>
              </a:rPr>
              <a:t>AI &amp;</a:t>
            </a:r>
            <a:r>
              <a:rPr lang="en-US" sz="3600" b="1" i="1" dirty="0">
                <a:solidFill>
                  <a:srgbClr val="002060"/>
                </a:solidFill>
                <a:effectLst/>
                <a:latin typeface="Calibri" panose="020F0502020204030204" pitchFamily="34" charset="0"/>
                <a:ea typeface="Times New Roman" panose="02020603050405020304" pitchFamily="18" charset="0"/>
              </a:rPr>
              <a:t> COMMUNICATION</a:t>
            </a:r>
          </a:p>
          <a:p>
            <a:pPr lvl="0"/>
            <a:r>
              <a:rPr lang="en-US" sz="3600" b="1" i="1" dirty="0">
                <a:solidFill>
                  <a:srgbClr val="002060"/>
                </a:solidFill>
                <a:effectLst/>
                <a:latin typeface="Calibri" panose="020F0502020204030204" pitchFamily="34" charset="0"/>
                <a:ea typeface="Times New Roman" panose="02020603050405020304" pitchFamily="18" charset="0"/>
              </a:rPr>
              <a:t> </a:t>
            </a:r>
            <a:endParaRPr lang="fr-BE" sz="3600" dirty="0">
              <a:solidFill>
                <a:srgbClr val="002060"/>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US" sz="3600" i="1" dirty="0">
                <a:solidFill>
                  <a:srgbClr val="002060"/>
                </a:solidFill>
                <a:latin typeface="Calibri" panose="020F0502020204030204" pitchFamily="34" charset="0"/>
                <a:ea typeface="Calibri" panose="020F0502020204030204" pitchFamily="34" charset="0"/>
              </a:rPr>
              <a:t>AI trainers</a:t>
            </a:r>
            <a:endParaRPr lang="fr-BE" sz="3600" dirty="0">
              <a:solidFill>
                <a:srgbClr val="002060"/>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US" sz="3600" i="1" dirty="0">
                <a:solidFill>
                  <a:srgbClr val="002060"/>
                </a:solidFill>
                <a:effectLst/>
                <a:latin typeface="Calibri" panose="020F0502020204030204" pitchFamily="34" charset="0"/>
                <a:ea typeface="Calibri" panose="020F0502020204030204" pitchFamily="34" charset="0"/>
              </a:rPr>
              <a:t>CHATGPT Agitators</a:t>
            </a:r>
            <a:endParaRPr lang="fr-BE" sz="3600" dirty="0">
              <a:solidFill>
                <a:srgbClr val="002060"/>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US" sz="3600" i="1" dirty="0">
                <a:solidFill>
                  <a:srgbClr val="002060"/>
                </a:solidFill>
                <a:latin typeface="Calibri" panose="020F0502020204030204" pitchFamily="34" charset="0"/>
                <a:ea typeface="Times New Roman" panose="02020603050405020304" pitchFamily="18" charset="0"/>
              </a:rPr>
              <a:t>BOT coaches</a:t>
            </a:r>
            <a:endParaRPr lang="fr-BE" sz="3600" dirty="0">
              <a:solidFill>
                <a:srgbClr val="002060"/>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US" sz="3600" i="1" dirty="0">
                <a:solidFill>
                  <a:srgbClr val="002060"/>
                </a:solidFill>
                <a:effectLst/>
                <a:latin typeface="Calibri" panose="020F0502020204030204" pitchFamily="34" charset="0"/>
                <a:ea typeface="Times New Roman" panose="02020603050405020304" pitchFamily="18" charset="0"/>
              </a:rPr>
              <a:t>Prompt Engineers Manager</a:t>
            </a:r>
            <a:endParaRPr lang="fr-BE" sz="3600" dirty="0">
              <a:solidFill>
                <a:srgbClr val="002060"/>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US" sz="3600" i="1" dirty="0">
                <a:solidFill>
                  <a:srgbClr val="002060"/>
                </a:solidFill>
                <a:latin typeface="Calibri" panose="020F0502020204030204" pitchFamily="34" charset="0"/>
                <a:ea typeface="Times New Roman" panose="02020603050405020304" pitchFamily="18" charset="0"/>
              </a:rPr>
              <a:t>Conversational analysts</a:t>
            </a:r>
            <a:endParaRPr lang="en-US" sz="3600" i="1" dirty="0">
              <a:solidFill>
                <a:srgbClr val="002060"/>
              </a:solidFill>
              <a:effectLst/>
              <a:latin typeface="Calibri" panose="020F0502020204030204" pitchFamily="34" charset="0"/>
              <a:ea typeface="Times New Roman" panose="02020603050405020304" pitchFamily="18" charset="0"/>
            </a:endParaRPr>
          </a:p>
          <a:p>
            <a:pPr marL="742950" lvl="1" indent="-285750">
              <a:buFont typeface="Courier New" panose="02070309020205020404" pitchFamily="49" charset="0"/>
              <a:buChar char="o"/>
            </a:pPr>
            <a:r>
              <a:rPr lang="en-US" sz="3600" i="1" dirty="0">
                <a:solidFill>
                  <a:srgbClr val="002060"/>
                </a:solidFill>
                <a:latin typeface="Calibri" panose="020F0502020204030204" pitchFamily="34" charset="0"/>
              </a:rPr>
              <a:t>Bot Copywriter </a:t>
            </a:r>
          </a:p>
          <a:p>
            <a:pPr marL="742950" lvl="1" indent="-285750">
              <a:buFont typeface="Courier New" panose="02070309020205020404" pitchFamily="49" charset="0"/>
              <a:buChar char="o"/>
            </a:pPr>
            <a:r>
              <a:rPr lang="en-US" sz="3600" i="1" dirty="0">
                <a:solidFill>
                  <a:srgbClr val="002060"/>
                </a:solidFill>
                <a:latin typeface="Calibri" panose="020F0502020204030204" pitchFamily="34" charset="0"/>
              </a:rPr>
              <a:t>AI conversational Designer </a:t>
            </a:r>
            <a:endParaRPr lang="fr-BE" sz="3600" dirty="0"/>
          </a:p>
        </p:txBody>
      </p:sp>
      <p:sp>
        <p:nvSpPr>
          <p:cNvPr id="2" name="ZoneTexte 1">
            <a:extLst>
              <a:ext uri="{FF2B5EF4-FFF2-40B4-BE49-F238E27FC236}">
                <a16:creationId xmlns:a16="http://schemas.microsoft.com/office/drawing/2014/main" id="{F9B193F8-2C25-9E43-97CC-22818901BE42}"/>
              </a:ext>
            </a:extLst>
          </p:cNvPr>
          <p:cNvSpPr txBox="1"/>
          <p:nvPr/>
        </p:nvSpPr>
        <p:spPr>
          <a:xfrm>
            <a:off x="5418667" y="2116667"/>
            <a:ext cx="13157200" cy="2123658"/>
          </a:xfrm>
          <a:prstGeom prst="rect">
            <a:avLst/>
          </a:prstGeom>
          <a:noFill/>
        </p:spPr>
        <p:txBody>
          <a:bodyPr wrap="square" rtlCol="0">
            <a:spAutoFit/>
          </a:bodyPr>
          <a:lstStyle/>
          <a:p>
            <a:pPr algn="ctr"/>
            <a:r>
              <a:rPr lang="fr-BE" sz="6600" b="1" dirty="0">
                <a:solidFill>
                  <a:schemeClr val="bg1"/>
                </a:solidFill>
              </a:rPr>
              <a:t>OPTIMIZING YOUR DIGITAL ENVIRONEMENT </a:t>
            </a:r>
          </a:p>
        </p:txBody>
      </p:sp>
    </p:spTree>
    <p:extLst>
      <p:ext uri="{BB962C8B-B14F-4D97-AF65-F5344CB8AC3E}">
        <p14:creationId xmlns:p14="http://schemas.microsoft.com/office/powerpoint/2010/main" val="386602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12">
            <a:extLst>
              <a:ext uri="{FF2B5EF4-FFF2-40B4-BE49-F238E27FC236}">
                <a16:creationId xmlns:a16="http://schemas.microsoft.com/office/drawing/2014/main" id="{AF9BC4FF-8449-843C-99CD-95B142396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4377651" cy="6094410"/>
          </a:xfrm>
          <a:prstGeom prst="rect">
            <a:avLst/>
          </a:prstGeom>
        </p:spPr>
      </p:pic>
      <p:sp>
        <p:nvSpPr>
          <p:cNvPr id="8" name="Freeform 27">
            <a:extLst>
              <a:ext uri="{FF2B5EF4-FFF2-40B4-BE49-F238E27FC236}">
                <a16:creationId xmlns:a16="http://schemas.microsoft.com/office/drawing/2014/main" id="{B23BD214-E567-EB6E-A98E-0EAE09D0BBBD}"/>
              </a:ext>
            </a:extLst>
          </p:cNvPr>
          <p:cNvSpPr>
            <a:spLocks noChangeAspect="1" noChangeArrowheads="1"/>
          </p:cNvSpPr>
          <p:nvPr/>
        </p:nvSpPr>
        <p:spPr bwMode="auto">
          <a:xfrm rot="5400000">
            <a:off x="-407485" y="5570501"/>
            <a:ext cx="1862786" cy="1047819"/>
          </a:xfrm>
          <a:custGeom>
            <a:avLst/>
            <a:gdLst>
              <a:gd name="T0" fmla="*/ 1305 w 2610"/>
              <a:gd name="T1" fmla="*/ 0 h 1470"/>
              <a:gd name="T2" fmla="*/ 1305 w 2610"/>
              <a:gd name="T3" fmla="*/ 0 h 1470"/>
              <a:gd name="T4" fmla="*/ 1305 w 2610"/>
              <a:gd name="T5" fmla="*/ 0 h 1470"/>
              <a:gd name="T6" fmla="*/ 0 w 2610"/>
              <a:gd name="T7" fmla="*/ 1305 h 1470"/>
              <a:gd name="T8" fmla="*/ 0 w 2610"/>
              <a:gd name="T9" fmla="*/ 1469 h 1470"/>
              <a:gd name="T10" fmla="*/ 2609 w 2610"/>
              <a:gd name="T11" fmla="*/ 1469 h 1470"/>
              <a:gd name="T12" fmla="*/ 2609 w 2610"/>
              <a:gd name="T13" fmla="*/ 1305 h 1470"/>
              <a:gd name="T14" fmla="*/ 2609 w 2610"/>
              <a:gd name="T15" fmla="*/ 1305 h 1470"/>
              <a:gd name="T16" fmla="*/ 1305 w 2610"/>
              <a:gd name="T17" fmla="*/ 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0" h="1470">
                <a:moveTo>
                  <a:pt x="1305" y="0"/>
                </a:moveTo>
                <a:lnTo>
                  <a:pt x="1305" y="0"/>
                </a:lnTo>
                <a:lnTo>
                  <a:pt x="1305" y="0"/>
                </a:lnTo>
                <a:cubicBezTo>
                  <a:pt x="584" y="0"/>
                  <a:pt x="0" y="584"/>
                  <a:pt x="0" y="1305"/>
                </a:cubicBezTo>
                <a:lnTo>
                  <a:pt x="0" y="1469"/>
                </a:lnTo>
                <a:lnTo>
                  <a:pt x="2609" y="1469"/>
                </a:lnTo>
                <a:lnTo>
                  <a:pt x="2609" y="1305"/>
                </a:lnTo>
                <a:lnTo>
                  <a:pt x="2609" y="1305"/>
                </a:lnTo>
                <a:cubicBezTo>
                  <a:pt x="2609" y="584"/>
                  <a:pt x="2025" y="0"/>
                  <a:pt x="1305" y="0"/>
                </a:cubicBezTo>
              </a:path>
            </a:pathLst>
          </a:custGeom>
          <a:solidFill>
            <a:schemeClr val="accent1"/>
          </a:solidFill>
          <a:ln>
            <a:noFill/>
          </a:ln>
          <a:effectLst/>
        </p:spPr>
        <p:txBody>
          <a:bodyPr wrap="none" anchor="ctr"/>
          <a:lstStyle/>
          <a:p>
            <a:pPr algn="ctr"/>
            <a:endParaRPr lang="en-US" sz="4300" b="1" dirty="0">
              <a:solidFill>
                <a:schemeClr val="bg1"/>
              </a:solidFill>
              <a:latin typeface="Montserrat" panose="00000500000000000000" pitchFamily="2" charset="0"/>
            </a:endParaRPr>
          </a:p>
        </p:txBody>
      </p:sp>
      <p:sp>
        <p:nvSpPr>
          <p:cNvPr id="3" name="ZoneTexte 2">
            <a:extLst>
              <a:ext uri="{FF2B5EF4-FFF2-40B4-BE49-F238E27FC236}">
                <a16:creationId xmlns:a16="http://schemas.microsoft.com/office/drawing/2014/main" id="{3A84131B-7F17-2203-33DB-F5E6A223F13D}"/>
              </a:ext>
            </a:extLst>
          </p:cNvPr>
          <p:cNvSpPr txBox="1"/>
          <p:nvPr/>
        </p:nvSpPr>
        <p:spPr>
          <a:xfrm>
            <a:off x="3737658" y="3361014"/>
            <a:ext cx="17081623" cy="566886"/>
          </a:xfrm>
          <a:prstGeom prst="rect">
            <a:avLst/>
          </a:prstGeom>
          <a:noFill/>
        </p:spPr>
        <p:txBody>
          <a:bodyPr wrap="square" rtlCol="0">
            <a:spAutoFit/>
          </a:bodyPr>
          <a:lstStyle/>
          <a:p>
            <a:pPr algn="ctr">
              <a:lnSpc>
                <a:spcPts val="2400"/>
              </a:lnSpc>
            </a:pPr>
            <a:r>
              <a:rPr lang="fr-BE" sz="7200" b="1" dirty="0">
                <a:solidFill>
                  <a:schemeClr val="bg1"/>
                </a:solidFill>
                <a:latin typeface="Champagne &amp; Limousines" panose="020B0502020202020204" pitchFamily="34" charset="0"/>
                <a:ea typeface="Champagne &amp; Limousines" panose="020B0502020202020204" pitchFamily="34" charset="0"/>
              </a:rPr>
              <a:t>WHY EOLIS GROUP</a:t>
            </a:r>
            <a:endParaRPr lang="fr-BE" sz="7200" b="1" dirty="0">
              <a:solidFill>
                <a:schemeClr val="bg1"/>
              </a:solidFill>
              <a:effectLst/>
              <a:latin typeface="Champagne &amp; Limousines" panose="020B0502020202020204" pitchFamily="34" charset="0"/>
              <a:ea typeface="Champagne &amp; Limousines" panose="020B0502020202020204" pitchFamily="34" charset="0"/>
            </a:endParaRPr>
          </a:p>
        </p:txBody>
      </p:sp>
      <p:sp>
        <p:nvSpPr>
          <p:cNvPr id="6" name="Rectangle: Rounded Corners 5">
            <a:extLst>
              <a:ext uri="{FF2B5EF4-FFF2-40B4-BE49-F238E27FC236}">
                <a16:creationId xmlns:a16="http://schemas.microsoft.com/office/drawing/2014/main" id="{D2B7D268-BD95-483F-AE13-DCA1DC750024}"/>
              </a:ext>
            </a:extLst>
          </p:cNvPr>
          <p:cNvSpPr/>
          <p:nvPr/>
        </p:nvSpPr>
        <p:spPr>
          <a:xfrm>
            <a:off x="11072191" y="5758804"/>
            <a:ext cx="10157791" cy="1862787"/>
          </a:xfrm>
          <a:prstGeom prst="roundRect">
            <a:avLst>
              <a:gd name="adj" fmla="val 50000"/>
            </a:avLst>
          </a:prstGeom>
          <a:solidFill>
            <a:srgbClr val="C1D3D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Rounded Corners 6">
            <a:extLst>
              <a:ext uri="{FF2B5EF4-FFF2-40B4-BE49-F238E27FC236}">
                <a16:creationId xmlns:a16="http://schemas.microsoft.com/office/drawing/2014/main" id="{85F52EAE-FEED-49FD-B5C8-79C746FE3561}"/>
              </a:ext>
            </a:extLst>
          </p:cNvPr>
          <p:cNvSpPr/>
          <p:nvPr/>
        </p:nvSpPr>
        <p:spPr>
          <a:xfrm>
            <a:off x="10409582" y="8292945"/>
            <a:ext cx="10157791" cy="1862787"/>
          </a:xfrm>
          <a:prstGeom prst="roundRect">
            <a:avLst>
              <a:gd name="adj" fmla="val 50000"/>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Rounded Corners 8">
            <a:extLst>
              <a:ext uri="{FF2B5EF4-FFF2-40B4-BE49-F238E27FC236}">
                <a16:creationId xmlns:a16="http://schemas.microsoft.com/office/drawing/2014/main" id="{4DFE1B19-A9A7-4D90-87C6-F666725086C2}"/>
              </a:ext>
            </a:extLst>
          </p:cNvPr>
          <p:cNvSpPr/>
          <p:nvPr/>
        </p:nvSpPr>
        <p:spPr>
          <a:xfrm>
            <a:off x="9753599" y="10921820"/>
            <a:ext cx="10157791" cy="1862787"/>
          </a:xfrm>
          <a:prstGeom prst="roundRect">
            <a:avLst>
              <a:gd name="adj" fmla="val 50000"/>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TextBox 9">
            <a:extLst>
              <a:ext uri="{FF2B5EF4-FFF2-40B4-BE49-F238E27FC236}">
                <a16:creationId xmlns:a16="http://schemas.microsoft.com/office/drawing/2014/main" id="{63C3C4B4-9217-4C3F-B62D-6F8D4C2A025F}"/>
              </a:ext>
            </a:extLst>
          </p:cNvPr>
          <p:cNvSpPr txBox="1"/>
          <p:nvPr/>
        </p:nvSpPr>
        <p:spPr>
          <a:xfrm>
            <a:off x="12844808" y="6321286"/>
            <a:ext cx="8802618" cy="769441"/>
          </a:xfrm>
          <a:prstGeom prst="rect">
            <a:avLst/>
          </a:prstGeom>
          <a:noFill/>
        </p:spPr>
        <p:txBody>
          <a:bodyPr wrap="square" rtlCol="0">
            <a:spAutoFit/>
          </a:bodyPr>
          <a:lstStyle/>
          <a:p>
            <a:r>
              <a:rPr lang="fr-BE" sz="4400" b="1" i="1" dirty="0"/>
              <a:t>EXPERTISE</a:t>
            </a:r>
          </a:p>
        </p:txBody>
      </p:sp>
      <p:sp>
        <p:nvSpPr>
          <p:cNvPr id="11" name="TextBox 10">
            <a:extLst>
              <a:ext uri="{FF2B5EF4-FFF2-40B4-BE49-F238E27FC236}">
                <a16:creationId xmlns:a16="http://schemas.microsoft.com/office/drawing/2014/main" id="{F28990DE-07D3-4A5E-88D6-1C3BC986000A}"/>
              </a:ext>
            </a:extLst>
          </p:cNvPr>
          <p:cNvSpPr txBox="1"/>
          <p:nvPr/>
        </p:nvSpPr>
        <p:spPr>
          <a:xfrm>
            <a:off x="12188825" y="8839617"/>
            <a:ext cx="8802618" cy="769441"/>
          </a:xfrm>
          <a:prstGeom prst="rect">
            <a:avLst/>
          </a:prstGeom>
          <a:noFill/>
        </p:spPr>
        <p:txBody>
          <a:bodyPr wrap="square" rtlCol="0">
            <a:spAutoFit/>
          </a:bodyPr>
          <a:lstStyle/>
          <a:p>
            <a:r>
              <a:rPr lang="fr-BE" sz="4400" b="1" i="1" dirty="0"/>
              <a:t>COMPETITIVITY </a:t>
            </a:r>
          </a:p>
        </p:txBody>
      </p:sp>
      <p:sp>
        <p:nvSpPr>
          <p:cNvPr id="12" name="TextBox 11">
            <a:extLst>
              <a:ext uri="{FF2B5EF4-FFF2-40B4-BE49-F238E27FC236}">
                <a16:creationId xmlns:a16="http://schemas.microsoft.com/office/drawing/2014/main" id="{7B577A54-C7F1-4EFE-ACE7-13CD180CE0E5}"/>
              </a:ext>
            </a:extLst>
          </p:cNvPr>
          <p:cNvSpPr txBox="1"/>
          <p:nvPr/>
        </p:nvSpPr>
        <p:spPr>
          <a:xfrm>
            <a:off x="11446704" y="11468492"/>
            <a:ext cx="8802618" cy="769441"/>
          </a:xfrm>
          <a:prstGeom prst="rect">
            <a:avLst/>
          </a:prstGeom>
          <a:noFill/>
        </p:spPr>
        <p:txBody>
          <a:bodyPr wrap="square" rtlCol="0">
            <a:spAutoFit/>
          </a:bodyPr>
          <a:lstStyle/>
          <a:p>
            <a:r>
              <a:rPr lang="fr-BE" sz="4400" b="1" i="1" dirty="0"/>
              <a:t>FLEXIBILTY </a:t>
            </a:r>
          </a:p>
        </p:txBody>
      </p:sp>
    </p:spTree>
    <p:extLst>
      <p:ext uri="{BB962C8B-B14F-4D97-AF65-F5344CB8AC3E}">
        <p14:creationId xmlns:p14="http://schemas.microsoft.com/office/powerpoint/2010/main" val="168296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12">
            <a:extLst>
              <a:ext uri="{FF2B5EF4-FFF2-40B4-BE49-F238E27FC236}">
                <a16:creationId xmlns:a16="http://schemas.microsoft.com/office/drawing/2014/main" id="{AF9BC4FF-8449-843C-99CD-95B142396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4377651" cy="6094410"/>
          </a:xfrm>
          <a:prstGeom prst="rect">
            <a:avLst/>
          </a:prstGeom>
        </p:spPr>
      </p:pic>
      <p:sp>
        <p:nvSpPr>
          <p:cNvPr id="8" name="Freeform 27">
            <a:extLst>
              <a:ext uri="{FF2B5EF4-FFF2-40B4-BE49-F238E27FC236}">
                <a16:creationId xmlns:a16="http://schemas.microsoft.com/office/drawing/2014/main" id="{B23BD214-E567-EB6E-A98E-0EAE09D0BBBD}"/>
              </a:ext>
            </a:extLst>
          </p:cNvPr>
          <p:cNvSpPr>
            <a:spLocks noChangeAspect="1" noChangeArrowheads="1"/>
          </p:cNvSpPr>
          <p:nvPr/>
        </p:nvSpPr>
        <p:spPr bwMode="auto">
          <a:xfrm rot="5400000">
            <a:off x="-407485" y="5570501"/>
            <a:ext cx="1862786" cy="1047819"/>
          </a:xfrm>
          <a:custGeom>
            <a:avLst/>
            <a:gdLst>
              <a:gd name="T0" fmla="*/ 1305 w 2610"/>
              <a:gd name="T1" fmla="*/ 0 h 1470"/>
              <a:gd name="T2" fmla="*/ 1305 w 2610"/>
              <a:gd name="T3" fmla="*/ 0 h 1470"/>
              <a:gd name="T4" fmla="*/ 1305 w 2610"/>
              <a:gd name="T5" fmla="*/ 0 h 1470"/>
              <a:gd name="T6" fmla="*/ 0 w 2610"/>
              <a:gd name="T7" fmla="*/ 1305 h 1470"/>
              <a:gd name="T8" fmla="*/ 0 w 2610"/>
              <a:gd name="T9" fmla="*/ 1469 h 1470"/>
              <a:gd name="T10" fmla="*/ 2609 w 2610"/>
              <a:gd name="T11" fmla="*/ 1469 h 1470"/>
              <a:gd name="T12" fmla="*/ 2609 w 2610"/>
              <a:gd name="T13" fmla="*/ 1305 h 1470"/>
              <a:gd name="T14" fmla="*/ 2609 w 2610"/>
              <a:gd name="T15" fmla="*/ 1305 h 1470"/>
              <a:gd name="T16" fmla="*/ 1305 w 2610"/>
              <a:gd name="T17" fmla="*/ 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0" h="1470">
                <a:moveTo>
                  <a:pt x="1305" y="0"/>
                </a:moveTo>
                <a:lnTo>
                  <a:pt x="1305" y="0"/>
                </a:lnTo>
                <a:lnTo>
                  <a:pt x="1305" y="0"/>
                </a:lnTo>
                <a:cubicBezTo>
                  <a:pt x="584" y="0"/>
                  <a:pt x="0" y="584"/>
                  <a:pt x="0" y="1305"/>
                </a:cubicBezTo>
                <a:lnTo>
                  <a:pt x="0" y="1469"/>
                </a:lnTo>
                <a:lnTo>
                  <a:pt x="2609" y="1469"/>
                </a:lnTo>
                <a:lnTo>
                  <a:pt x="2609" y="1305"/>
                </a:lnTo>
                <a:lnTo>
                  <a:pt x="2609" y="1305"/>
                </a:lnTo>
                <a:cubicBezTo>
                  <a:pt x="2609" y="584"/>
                  <a:pt x="2025" y="0"/>
                  <a:pt x="1305" y="0"/>
                </a:cubicBezTo>
              </a:path>
            </a:pathLst>
          </a:custGeom>
          <a:solidFill>
            <a:schemeClr val="accent1"/>
          </a:solidFill>
          <a:ln>
            <a:noFill/>
          </a:ln>
          <a:effectLst/>
        </p:spPr>
        <p:txBody>
          <a:bodyPr wrap="none" anchor="ctr"/>
          <a:lstStyle/>
          <a:p>
            <a:pPr algn="ctr"/>
            <a:endParaRPr lang="en-US" sz="4300" b="1" dirty="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0841AAC4-77AC-4BAB-8BC6-FF32B955EFD3}"/>
              </a:ext>
            </a:extLst>
          </p:cNvPr>
          <p:cNvSpPr txBox="1"/>
          <p:nvPr/>
        </p:nvSpPr>
        <p:spPr>
          <a:xfrm>
            <a:off x="3023118" y="2108718"/>
            <a:ext cx="17877453" cy="2831544"/>
          </a:xfrm>
          <a:prstGeom prst="rect">
            <a:avLst/>
          </a:prstGeom>
          <a:noFill/>
        </p:spPr>
        <p:txBody>
          <a:bodyPr wrap="square" rtlCol="0">
            <a:spAutoFit/>
          </a:bodyPr>
          <a:lstStyle/>
          <a:p>
            <a:r>
              <a:rPr lang="fr-BE" sz="8000" b="1" dirty="0">
                <a:solidFill>
                  <a:schemeClr val="bg1"/>
                </a:solidFill>
              </a:rPr>
              <a:t>Digital Transformation </a:t>
            </a:r>
            <a:r>
              <a:rPr lang="fr-BE" sz="8000" b="1" dirty="0" err="1">
                <a:solidFill>
                  <a:schemeClr val="bg1"/>
                </a:solidFill>
              </a:rPr>
              <a:t>Isn’t</a:t>
            </a:r>
            <a:r>
              <a:rPr lang="fr-BE" sz="8000" b="1" dirty="0">
                <a:solidFill>
                  <a:schemeClr val="bg1"/>
                </a:solidFill>
              </a:rPr>
              <a:t> a Sprint, </a:t>
            </a:r>
            <a:r>
              <a:rPr lang="fr-BE" sz="8000" b="1" dirty="0" err="1">
                <a:solidFill>
                  <a:schemeClr val="bg1"/>
                </a:solidFill>
              </a:rPr>
              <a:t>It’s</a:t>
            </a:r>
            <a:r>
              <a:rPr lang="fr-BE" sz="8000" b="1" dirty="0">
                <a:solidFill>
                  <a:schemeClr val="bg1"/>
                </a:solidFill>
              </a:rPr>
              <a:t> a Marathon</a:t>
            </a:r>
            <a:r>
              <a:rPr lang="fr-BE" dirty="0"/>
              <a:t>.</a:t>
            </a:r>
          </a:p>
          <a:p>
            <a:endParaRPr lang="fr-BE" dirty="0"/>
          </a:p>
        </p:txBody>
      </p:sp>
      <p:pic>
        <p:nvPicPr>
          <p:cNvPr id="13" name="Picture 12">
            <a:extLst>
              <a:ext uri="{FF2B5EF4-FFF2-40B4-BE49-F238E27FC236}">
                <a16:creationId xmlns:a16="http://schemas.microsoft.com/office/drawing/2014/main" id="{A423BD69-A38F-4744-8B43-09F2F7700F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2475" y="12186223"/>
            <a:ext cx="8012698" cy="876190"/>
          </a:xfrm>
          <a:prstGeom prst="rect">
            <a:avLst/>
          </a:prstGeom>
        </p:spPr>
      </p:pic>
    </p:spTree>
    <p:extLst>
      <p:ext uri="{BB962C8B-B14F-4D97-AF65-F5344CB8AC3E}">
        <p14:creationId xmlns:p14="http://schemas.microsoft.com/office/powerpoint/2010/main" val="3520031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4" descr="Une image contenant personne, intérieur, posant&#10;&#10;Description générée automatiquement">
            <a:extLst>
              <a:ext uri="{FF2B5EF4-FFF2-40B4-BE49-F238E27FC236}">
                <a16:creationId xmlns:a16="http://schemas.microsoft.com/office/drawing/2014/main" id="{09586ECC-61C4-731F-C506-6FD9FE5BD934}"/>
              </a:ext>
            </a:extLst>
          </p:cNvPr>
          <p:cNvPicPr>
            <a:picLocks noChangeAspect="1"/>
          </p:cNvPicPr>
          <p:nvPr/>
        </p:nvPicPr>
        <p:blipFill>
          <a:blip r:embed="rId2"/>
          <a:stretch>
            <a:fillRect/>
          </a:stretch>
        </p:blipFill>
        <p:spPr>
          <a:xfrm>
            <a:off x="0" y="0"/>
            <a:ext cx="24563294" cy="8475390"/>
          </a:xfrm>
          <a:prstGeom prst="rect">
            <a:avLst/>
          </a:prstGeom>
        </p:spPr>
      </p:pic>
      <p:sp>
        <p:nvSpPr>
          <p:cNvPr id="8" name="Freeform 27">
            <a:extLst>
              <a:ext uri="{FF2B5EF4-FFF2-40B4-BE49-F238E27FC236}">
                <a16:creationId xmlns:a16="http://schemas.microsoft.com/office/drawing/2014/main" id="{B23BD214-E567-EB6E-A98E-0EAE09D0BBBD}"/>
              </a:ext>
            </a:extLst>
          </p:cNvPr>
          <p:cNvSpPr>
            <a:spLocks noChangeAspect="1" noChangeArrowheads="1"/>
          </p:cNvSpPr>
          <p:nvPr/>
        </p:nvSpPr>
        <p:spPr bwMode="auto">
          <a:xfrm rot="5400000">
            <a:off x="-586779" y="7951481"/>
            <a:ext cx="1862786" cy="1047819"/>
          </a:xfrm>
          <a:custGeom>
            <a:avLst/>
            <a:gdLst>
              <a:gd name="T0" fmla="*/ 1305 w 2610"/>
              <a:gd name="T1" fmla="*/ 0 h 1470"/>
              <a:gd name="T2" fmla="*/ 1305 w 2610"/>
              <a:gd name="T3" fmla="*/ 0 h 1470"/>
              <a:gd name="T4" fmla="*/ 1305 w 2610"/>
              <a:gd name="T5" fmla="*/ 0 h 1470"/>
              <a:gd name="T6" fmla="*/ 0 w 2610"/>
              <a:gd name="T7" fmla="*/ 1305 h 1470"/>
              <a:gd name="T8" fmla="*/ 0 w 2610"/>
              <a:gd name="T9" fmla="*/ 1469 h 1470"/>
              <a:gd name="T10" fmla="*/ 2609 w 2610"/>
              <a:gd name="T11" fmla="*/ 1469 h 1470"/>
              <a:gd name="T12" fmla="*/ 2609 w 2610"/>
              <a:gd name="T13" fmla="*/ 1305 h 1470"/>
              <a:gd name="T14" fmla="*/ 2609 w 2610"/>
              <a:gd name="T15" fmla="*/ 1305 h 1470"/>
              <a:gd name="T16" fmla="*/ 1305 w 2610"/>
              <a:gd name="T17" fmla="*/ 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0" h="1470">
                <a:moveTo>
                  <a:pt x="1305" y="0"/>
                </a:moveTo>
                <a:lnTo>
                  <a:pt x="1305" y="0"/>
                </a:lnTo>
                <a:lnTo>
                  <a:pt x="1305" y="0"/>
                </a:lnTo>
                <a:cubicBezTo>
                  <a:pt x="584" y="0"/>
                  <a:pt x="0" y="584"/>
                  <a:pt x="0" y="1305"/>
                </a:cubicBezTo>
                <a:lnTo>
                  <a:pt x="0" y="1469"/>
                </a:lnTo>
                <a:lnTo>
                  <a:pt x="2609" y="1469"/>
                </a:lnTo>
                <a:lnTo>
                  <a:pt x="2609" y="1305"/>
                </a:lnTo>
                <a:lnTo>
                  <a:pt x="2609" y="1305"/>
                </a:lnTo>
                <a:cubicBezTo>
                  <a:pt x="2609" y="584"/>
                  <a:pt x="2025" y="0"/>
                  <a:pt x="1305" y="0"/>
                </a:cubicBezTo>
              </a:path>
            </a:pathLst>
          </a:custGeom>
          <a:solidFill>
            <a:schemeClr val="accent1"/>
          </a:solidFill>
          <a:ln>
            <a:noFill/>
          </a:ln>
          <a:effectLst/>
        </p:spPr>
        <p:txBody>
          <a:bodyPr wrap="none" anchor="ctr"/>
          <a:lstStyle/>
          <a:p>
            <a:pPr algn="ctr"/>
            <a:endParaRPr lang="en-US" sz="4300" b="1" dirty="0">
              <a:solidFill>
                <a:schemeClr val="bg1"/>
              </a:solidFill>
              <a:latin typeface="Montserrat" panose="00000500000000000000" pitchFamily="2" charset="0"/>
            </a:endParaRPr>
          </a:p>
        </p:txBody>
      </p:sp>
      <p:pic>
        <p:nvPicPr>
          <p:cNvPr id="12" name="Image 11">
            <a:extLst>
              <a:ext uri="{FF2B5EF4-FFF2-40B4-BE49-F238E27FC236}">
                <a16:creationId xmlns:a16="http://schemas.microsoft.com/office/drawing/2014/main" id="{50AE1F03-060A-2250-FDA0-2D9517F3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106" y="9692548"/>
            <a:ext cx="9956068" cy="1088698"/>
          </a:xfrm>
          <a:prstGeom prst="rect">
            <a:avLst/>
          </a:prstGeom>
        </p:spPr>
      </p:pic>
      <p:sp>
        <p:nvSpPr>
          <p:cNvPr id="13" name="Sous-titre 2">
            <a:extLst>
              <a:ext uri="{FF2B5EF4-FFF2-40B4-BE49-F238E27FC236}">
                <a16:creationId xmlns:a16="http://schemas.microsoft.com/office/drawing/2014/main" id="{DDDC558A-E932-99BD-ECDD-CA85A639E822}"/>
              </a:ext>
            </a:extLst>
          </p:cNvPr>
          <p:cNvSpPr>
            <a:spLocks noGrp="1"/>
          </p:cNvSpPr>
          <p:nvPr/>
        </p:nvSpPr>
        <p:spPr>
          <a:xfrm>
            <a:off x="1643358" y="11205253"/>
            <a:ext cx="12692992" cy="1459546"/>
          </a:xfrm>
          <a:prstGeom prst="rect">
            <a:avLst/>
          </a:prstGeom>
        </p:spPr>
        <p:txBody>
          <a:bodyPr vert="horz" lIns="91440" tIns="45720" rIns="91440" bIns="45720" rtlCol="0" anchor="b">
            <a:normAutofit/>
          </a:bodyPr>
          <a:lstStyle>
            <a:lvl1pPr marL="0" indent="0" algn="l" defTabSz="914400" rtl="0" eaLnBrk="1" latinLnBrk="0" hangingPunct="1">
              <a:lnSpc>
                <a:spcPct val="130000"/>
              </a:lnSpc>
              <a:spcBef>
                <a:spcPts val="1000"/>
              </a:spcBef>
              <a:buSzPct val="80000"/>
              <a:buFont typeface="Arial" panose="020B0604020202020204" pitchFamily="34" charset="0"/>
              <a:buNone/>
              <a:defRPr sz="1400"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0000"/>
              <a:buFont typeface="Avenir Next LT Pro Light" panose="020B03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0000"/>
              <a:buFont typeface="Avenir Next LT Pro Light" panose="020B03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0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b="1" dirty="0">
                <a:solidFill>
                  <a:srgbClr val="002060"/>
                </a:solidFill>
                <a:latin typeface="Century Gothic"/>
              </a:rPr>
              <a:t>Your digital CAREER companion</a:t>
            </a:r>
          </a:p>
        </p:txBody>
      </p:sp>
    </p:spTree>
    <p:extLst>
      <p:ext uri="{BB962C8B-B14F-4D97-AF65-F5344CB8AC3E}">
        <p14:creationId xmlns:p14="http://schemas.microsoft.com/office/powerpoint/2010/main" val="2072635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12">
            <a:extLst>
              <a:ext uri="{FF2B5EF4-FFF2-40B4-BE49-F238E27FC236}">
                <a16:creationId xmlns:a16="http://schemas.microsoft.com/office/drawing/2014/main" id="{7D47CDF4-A762-44C3-A1A8-94D4EDBA0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4377651" cy="6094410"/>
          </a:xfrm>
          <a:prstGeom prst="rect">
            <a:avLst/>
          </a:prstGeom>
        </p:spPr>
      </p:pic>
      <p:sp>
        <p:nvSpPr>
          <p:cNvPr id="4" name="Freeform 27">
            <a:extLst>
              <a:ext uri="{FF2B5EF4-FFF2-40B4-BE49-F238E27FC236}">
                <a16:creationId xmlns:a16="http://schemas.microsoft.com/office/drawing/2014/main" id="{7ECBBB1F-D2CA-449B-B41F-234E302CA9E4}"/>
              </a:ext>
            </a:extLst>
          </p:cNvPr>
          <p:cNvSpPr>
            <a:spLocks noChangeAspect="1" noChangeArrowheads="1"/>
          </p:cNvSpPr>
          <p:nvPr/>
        </p:nvSpPr>
        <p:spPr bwMode="auto">
          <a:xfrm rot="5400000">
            <a:off x="-407485" y="5570501"/>
            <a:ext cx="1862786" cy="1047819"/>
          </a:xfrm>
          <a:custGeom>
            <a:avLst/>
            <a:gdLst>
              <a:gd name="T0" fmla="*/ 1305 w 2610"/>
              <a:gd name="T1" fmla="*/ 0 h 1470"/>
              <a:gd name="T2" fmla="*/ 1305 w 2610"/>
              <a:gd name="T3" fmla="*/ 0 h 1470"/>
              <a:gd name="T4" fmla="*/ 1305 w 2610"/>
              <a:gd name="T5" fmla="*/ 0 h 1470"/>
              <a:gd name="T6" fmla="*/ 0 w 2610"/>
              <a:gd name="T7" fmla="*/ 1305 h 1470"/>
              <a:gd name="T8" fmla="*/ 0 w 2610"/>
              <a:gd name="T9" fmla="*/ 1469 h 1470"/>
              <a:gd name="T10" fmla="*/ 2609 w 2610"/>
              <a:gd name="T11" fmla="*/ 1469 h 1470"/>
              <a:gd name="T12" fmla="*/ 2609 w 2610"/>
              <a:gd name="T13" fmla="*/ 1305 h 1470"/>
              <a:gd name="T14" fmla="*/ 2609 w 2610"/>
              <a:gd name="T15" fmla="*/ 1305 h 1470"/>
              <a:gd name="T16" fmla="*/ 1305 w 2610"/>
              <a:gd name="T17" fmla="*/ 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0" h="1470">
                <a:moveTo>
                  <a:pt x="1305" y="0"/>
                </a:moveTo>
                <a:lnTo>
                  <a:pt x="1305" y="0"/>
                </a:lnTo>
                <a:lnTo>
                  <a:pt x="1305" y="0"/>
                </a:lnTo>
                <a:cubicBezTo>
                  <a:pt x="584" y="0"/>
                  <a:pt x="0" y="584"/>
                  <a:pt x="0" y="1305"/>
                </a:cubicBezTo>
                <a:lnTo>
                  <a:pt x="0" y="1469"/>
                </a:lnTo>
                <a:lnTo>
                  <a:pt x="2609" y="1469"/>
                </a:lnTo>
                <a:lnTo>
                  <a:pt x="2609" y="1305"/>
                </a:lnTo>
                <a:lnTo>
                  <a:pt x="2609" y="1305"/>
                </a:lnTo>
                <a:cubicBezTo>
                  <a:pt x="2609" y="584"/>
                  <a:pt x="2025" y="0"/>
                  <a:pt x="1305" y="0"/>
                </a:cubicBezTo>
              </a:path>
            </a:pathLst>
          </a:custGeom>
          <a:solidFill>
            <a:schemeClr val="accent1"/>
          </a:solidFill>
          <a:ln>
            <a:noFill/>
          </a:ln>
          <a:effectLst/>
        </p:spPr>
        <p:txBody>
          <a:bodyPr wrap="none" anchor="ctr"/>
          <a:lstStyle/>
          <a:p>
            <a:pPr algn="ctr"/>
            <a:endParaRPr lang="en-US" sz="4300" b="1" dirty="0">
              <a:solidFill>
                <a:schemeClr val="bg1"/>
              </a:solidFill>
              <a:latin typeface="Montserrat" panose="00000500000000000000" pitchFamily="2" charset="0"/>
            </a:endParaRPr>
          </a:p>
        </p:txBody>
      </p:sp>
      <p:sp>
        <p:nvSpPr>
          <p:cNvPr id="5" name="ZoneTexte 2">
            <a:extLst>
              <a:ext uri="{FF2B5EF4-FFF2-40B4-BE49-F238E27FC236}">
                <a16:creationId xmlns:a16="http://schemas.microsoft.com/office/drawing/2014/main" id="{BE5DAA4B-2F1C-4DEE-A179-F1DF93EC38CB}"/>
              </a:ext>
            </a:extLst>
          </p:cNvPr>
          <p:cNvSpPr txBox="1"/>
          <p:nvPr/>
        </p:nvSpPr>
        <p:spPr>
          <a:xfrm>
            <a:off x="3737658" y="2356967"/>
            <a:ext cx="17081623" cy="2308324"/>
          </a:xfrm>
          <a:prstGeom prst="rect">
            <a:avLst/>
          </a:prstGeom>
          <a:noFill/>
        </p:spPr>
        <p:txBody>
          <a:bodyPr wrap="square" rtlCol="0">
            <a:spAutoFit/>
          </a:bodyPr>
          <a:lstStyle/>
          <a:p>
            <a:pPr algn="ctr"/>
            <a:r>
              <a:rPr lang="fr-BE" sz="7200" b="1" dirty="0">
                <a:solidFill>
                  <a:schemeClr val="bg1"/>
                </a:solidFill>
                <a:latin typeface="Champagne &amp; Limousines" panose="020B0502020202020204" pitchFamily="34" charset="0"/>
                <a:ea typeface="Champagne &amp; Limousines" panose="020B0502020202020204" pitchFamily="34" charset="0"/>
              </a:rPr>
              <a:t>The Business goals</a:t>
            </a:r>
          </a:p>
          <a:p>
            <a:pPr algn="ctr"/>
            <a:r>
              <a:rPr lang="fr-BE" sz="7200" b="1" dirty="0">
                <a:solidFill>
                  <a:srgbClr val="F2A654"/>
                </a:solidFill>
                <a:latin typeface="Champagne &amp; Limousines" panose="020B0502020202020204" pitchFamily="34" charset="0"/>
                <a:ea typeface="Champagne &amp; Limousines" panose="020B0502020202020204" pitchFamily="34" charset="0"/>
              </a:rPr>
              <a:t>CUSTOMER</a:t>
            </a:r>
            <a:endParaRPr lang="fr-BE" sz="7200" b="1" dirty="0">
              <a:solidFill>
                <a:srgbClr val="F2A654"/>
              </a:solidFill>
              <a:effectLst/>
              <a:latin typeface="Champagne &amp; Limousines" panose="020B0502020202020204" pitchFamily="34" charset="0"/>
              <a:ea typeface="Champagne &amp; Limousines" panose="020B0502020202020204" pitchFamily="34" charset="0"/>
            </a:endParaRPr>
          </a:p>
        </p:txBody>
      </p:sp>
      <p:sp>
        <p:nvSpPr>
          <p:cNvPr id="6" name="ZoneTexte 2">
            <a:extLst>
              <a:ext uri="{FF2B5EF4-FFF2-40B4-BE49-F238E27FC236}">
                <a16:creationId xmlns:a16="http://schemas.microsoft.com/office/drawing/2014/main" id="{AFAA5B02-19D3-415F-9DBE-A4FB1AEB411D}"/>
              </a:ext>
            </a:extLst>
          </p:cNvPr>
          <p:cNvSpPr txBox="1"/>
          <p:nvPr/>
        </p:nvSpPr>
        <p:spPr>
          <a:xfrm>
            <a:off x="3648012" y="8219236"/>
            <a:ext cx="17081623" cy="2308324"/>
          </a:xfrm>
          <a:prstGeom prst="rect">
            <a:avLst/>
          </a:prstGeom>
          <a:noFill/>
        </p:spPr>
        <p:txBody>
          <a:bodyPr wrap="square" rtlCol="0">
            <a:spAutoFit/>
          </a:bodyPr>
          <a:lstStyle/>
          <a:p>
            <a:pPr algn="ctr"/>
            <a:r>
              <a:rPr lang="fr-BE" sz="7200" b="1" dirty="0">
                <a:solidFill>
                  <a:srgbClr val="002060"/>
                </a:solidFill>
                <a:latin typeface="Champagne &amp; Limousines" panose="020B0502020202020204" pitchFamily="34" charset="0"/>
                <a:ea typeface="Champagne &amp; Limousines" panose="020B0502020202020204" pitchFamily="34" charset="0"/>
              </a:rPr>
              <a:t>PREPARATION IS KEY</a:t>
            </a:r>
            <a:endParaRPr lang="fr-BE" sz="7200" b="1" dirty="0">
              <a:solidFill>
                <a:srgbClr val="0070C0"/>
              </a:solidFill>
              <a:latin typeface="Champagne &amp; Limousines" panose="020B0502020202020204" pitchFamily="34" charset="0"/>
              <a:ea typeface="Champagne &amp; Limousines" panose="020B0502020202020204" pitchFamily="34" charset="0"/>
            </a:endParaRPr>
          </a:p>
          <a:p>
            <a:pPr algn="ctr"/>
            <a:endParaRPr lang="fr-BE" sz="7200" b="1" dirty="0">
              <a:solidFill>
                <a:srgbClr val="0070C0"/>
              </a:solidFill>
              <a:effectLst/>
              <a:latin typeface="Champagne &amp; Limousines" panose="020B0502020202020204" pitchFamily="34" charset="0"/>
              <a:ea typeface="Champagne &amp; Limousines" panose="020B0502020202020204" pitchFamily="34" charset="0"/>
            </a:endParaRPr>
          </a:p>
        </p:txBody>
      </p:sp>
    </p:spTree>
    <p:extLst>
      <p:ext uri="{BB962C8B-B14F-4D97-AF65-F5344CB8AC3E}">
        <p14:creationId xmlns:p14="http://schemas.microsoft.com/office/powerpoint/2010/main" val="3543947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27">
            <a:extLst>
              <a:ext uri="{FF2B5EF4-FFF2-40B4-BE49-F238E27FC236}">
                <a16:creationId xmlns:a16="http://schemas.microsoft.com/office/drawing/2014/main" id="{B23BD214-E567-EB6E-A98E-0EAE09D0BBBD}"/>
              </a:ext>
            </a:extLst>
          </p:cNvPr>
          <p:cNvSpPr>
            <a:spLocks noChangeAspect="1" noChangeArrowheads="1"/>
          </p:cNvSpPr>
          <p:nvPr/>
        </p:nvSpPr>
        <p:spPr bwMode="auto">
          <a:xfrm rot="5400000">
            <a:off x="-407485" y="5570501"/>
            <a:ext cx="1862786" cy="1047819"/>
          </a:xfrm>
          <a:custGeom>
            <a:avLst/>
            <a:gdLst>
              <a:gd name="T0" fmla="*/ 1305 w 2610"/>
              <a:gd name="T1" fmla="*/ 0 h 1470"/>
              <a:gd name="T2" fmla="*/ 1305 w 2610"/>
              <a:gd name="T3" fmla="*/ 0 h 1470"/>
              <a:gd name="T4" fmla="*/ 1305 w 2610"/>
              <a:gd name="T5" fmla="*/ 0 h 1470"/>
              <a:gd name="T6" fmla="*/ 0 w 2610"/>
              <a:gd name="T7" fmla="*/ 1305 h 1470"/>
              <a:gd name="T8" fmla="*/ 0 w 2610"/>
              <a:gd name="T9" fmla="*/ 1469 h 1470"/>
              <a:gd name="T10" fmla="*/ 2609 w 2610"/>
              <a:gd name="T11" fmla="*/ 1469 h 1470"/>
              <a:gd name="T12" fmla="*/ 2609 w 2610"/>
              <a:gd name="T13" fmla="*/ 1305 h 1470"/>
              <a:gd name="T14" fmla="*/ 2609 w 2610"/>
              <a:gd name="T15" fmla="*/ 1305 h 1470"/>
              <a:gd name="T16" fmla="*/ 1305 w 2610"/>
              <a:gd name="T17" fmla="*/ 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0" h="1470">
                <a:moveTo>
                  <a:pt x="1305" y="0"/>
                </a:moveTo>
                <a:lnTo>
                  <a:pt x="1305" y="0"/>
                </a:lnTo>
                <a:lnTo>
                  <a:pt x="1305" y="0"/>
                </a:lnTo>
                <a:cubicBezTo>
                  <a:pt x="584" y="0"/>
                  <a:pt x="0" y="584"/>
                  <a:pt x="0" y="1305"/>
                </a:cubicBezTo>
                <a:lnTo>
                  <a:pt x="0" y="1469"/>
                </a:lnTo>
                <a:lnTo>
                  <a:pt x="2609" y="1469"/>
                </a:lnTo>
                <a:lnTo>
                  <a:pt x="2609" y="1305"/>
                </a:lnTo>
                <a:lnTo>
                  <a:pt x="2609" y="1305"/>
                </a:lnTo>
                <a:cubicBezTo>
                  <a:pt x="2609" y="584"/>
                  <a:pt x="2025" y="0"/>
                  <a:pt x="1305" y="0"/>
                </a:cubicBezTo>
              </a:path>
            </a:pathLst>
          </a:custGeom>
          <a:solidFill>
            <a:schemeClr val="accent1"/>
          </a:solidFill>
          <a:ln>
            <a:noFill/>
          </a:ln>
          <a:effectLst/>
        </p:spPr>
        <p:txBody>
          <a:bodyPr wrap="none" anchor="ctr"/>
          <a:lstStyle/>
          <a:p>
            <a:pPr algn="ctr"/>
            <a:endParaRPr lang="en-US" sz="4300" b="1" dirty="0">
              <a:solidFill>
                <a:schemeClr val="bg1"/>
              </a:solidFill>
              <a:latin typeface="Montserrat" panose="00000500000000000000" pitchFamily="2" charset="0"/>
            </a:endParaRPr>
          </a:p>
        </p:txBody>
      </p:sp>
      <p:sp>
        <p:nvSpPr>
          <p:cNvPr id="11" name="Rectangle 10">
            <a:extLst>
              <a:ext uri="{FF2B5EF4-FFF2-40B4-BE49-F238E27FC236}">
                <a16:creationId xmlns:a16="http://schemas.microsoft.com/office/drawing/2014/main" id="{75BE7BFA-4526-4A17-FC40-CBDBDF034156}"/>
              </a:ext>
            </a:extLst>
          </p:cNvPr>
          <p:cNvSpPr/>
          <p:nvPr/>
        </p:nvSpPr>
        <p:spPr>
          <a:xfrm>
            <a:off x="-396815" y="0"/>
            <a:ext cx="24774465" cy="13716000"/>
          </a:xfrm>
          <a:prstGeom prst="rect">
            <a:avLst/>
          </a:prstGeom>
          <a:solidFill>
            <a:srgbClr val="D89F5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TextBox 3">
            <a:extLst>
              <a:ext uri="{FF2B5EF4-FFF2-40B4-BE49-F238E27FC236}">
                <a16:creationId xmlns:a16="http://schemas.microsoft.com/office/drawing/2014/main" id="{B97211ED-20E0-4CE9-A676-0B6D9412CDF7}"/>
              </a:ext>
            </a:extLst>
          </p:cNvPr>
          <p:cNvSpPr txBox="1"/>
          <p:nvPr/>
        </p:nvSpPr>
        <p:spPr>
          <a:xfrm>
            <a:off x="2209304" y="12135484"/>
            <a:ext cx="9642037" cy="646331"/>
          </a:xfrm>
          <a:prstGeom prst="rect">
            <a:avLst/>
          </a:prstGeom>
          <a:noFill/>
        </p:spPr>
        <p:txBody>
          <a:bodyPr wrap="square" rtlCol="0">
            <a:spAutoFit/>
          </a:bodyPr>
          <a:lstStyle/>
          <a:p>
            <a:r>
              <a:rPr lang="fr-BE" sz="3600" dirty="0">
                <a:solidFill>
                  <a:srgbClr val="002060"/>
                </a:solidFill>
              </a:rPr>
              <a:t>Alexandre d’Hose – </a:t>
            </a:r>
            <a:r>
              <a:rPr lang="fr-BE" sz="3600" i="1" dirty="0">
                <a:solidFill>
                  <a:srgbClr val="002060"/>
                </a:solidFill>
              </a:rPr>
              <a:t>« Failure </a:t>
            </a:r>
            <a:r>
              <a:rPr lang="fr-BE" sz="3600" i="1" dirty="0" err="1">
                <a:solidFill>
                  <a:srgbClr val="002060"/>
                </a:solidFill>
              </a:rPr>
              <a:t>is</a:t>
            </a:r>
            <a:r>
              <a:rPr lang="fr-BE" sz="3600" i="1" dirty="0">
                <a:solidFill>
                  <a:srgbClr val="002060"/>
                </a:solidFill>
              </a:rPr>
              <a:t> a </a:t>
            </a:r>
            <a:r>
              <a:rPr lang="fr-BE" sz="3600" i="1" dirty="0" err="1">
                <a:solidFill>
                  <a:srgbClr val="002060"/>
                </a:solidFill>
              </a:rPr>
              <a:t>diploma</a:t>
            </a:r>
            <a:r>
              <a:rPr lang="fr-BE" sz="3600" i="1" dirty="0">
                <a:solidFill>
                  <a:srgbClr val="002060"/>
                </a:solidFill>
              </a:rPr>
              <a:t> »</a:t>
            </a:r>
          </a:p>
        </p:txBody>
      </p:sp>
      <p:pic>
        <p:nvPicPr>
          <p:cNvPr id="10" name="Picture 9">
            <a:extLst>
              <a:ext uri="{FF2B5EF4-FFF2-40B4-BE49-F238E27FC236}">
                <a16:creationId xmlns:a16="http://schemas.microsoft.com/office/drawing/2014/main" id="{F0E46F5A-6D7F-8B88-4118-3EE515CDA0B2}"/>
              </a:ext>
            </a:extLst>
          </p:cNvPr>
          <p:cNvPicPr>
            <a:picLocks noChangeAspect="1"/>
          </p:cNvPicPr>
          <p:nvPr/>
        </p:nvPicPr>
        <p:blipFill rotWithShape="1">
          <a:blip r:embed="rId2">
            <a:extLst>
              <a:ext uri="{28A0092B-C50C-407E-A947-70E740481C1C}">
                <a14:useLocalDpi xmlns:a14="http://schemas.microsoft.com/office/drawing/2010/main" val="0"/>
              </a:ext>
            </a:extLst>
          </a:blip>
          <a:srcRect l="15059" t="10148" r="18947" b="6986"/>
          <a:stretch/>
        </p:blipFill>
        <p:spPr>
          <a:xfrm>
            <a:off x="7694761" y="1362974"/>
            <a:ext cx="7850637" cy="9838325"/>
          </a:xfrm>
          <a:prstGeom prst="rect">
            <a:avLst/>
          </a:prstGeom>
        </p:spPr>
      </p:pic>
    </p:spTree>
    <p:extLst>
      <p:ext uri="{BB962C8B-B14F-4D97-AF65-F5344CB8AC3E}">
        <p14:creationId xmlns:p14="http://schemas.microsoft.com/office/powerpoint/2010/main" val="3584721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12">
            <a:extLst>
              <a:ext uri="{FF2B5EF4-FFF2-40B4-BE49-F238E27FC236}">
                <a16:creationId xmlns:a16="http://schemas.microsoft.com/office/drawing/2014/main" id="{7D47CDF4-A762-44C3-A1A8-94D4EDBA0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4377651" cy="6094410"/>
          </a:xfrm>
          <a:prstGeom prst="rect">
            <a:avLst/>
          </a:prstGeom>
        </p:spPr>
      </p:pic>
      <p:sp>
        <p:nvSpPr>
          <p:cNvPr id="4" name="Freeform 27">
            <a:extLst>
              <a:ext uri="{FF2B5EF4-FFF2-40B4-BE49-F238E27FC236}">
                <a16:creationId xmlns:a16="http://schemas.microsoft.com/office/drawing/2014/main" id="{7ECBBB1F-D2CA-449B-B41F-234E302CA9E4}"/>
              </a:ext>
            </a:extLst>
          </p:cNvPr>
          <p:cNvSpPr>
            <a:spLocks noChangeAspect="1" noChangeArrowheads="1"/>
          </p:cNvSpPr>
          <p:nvPr/>
        </p:nvSpPr>
        <p:spPr bwMode="auto">
          <a:xfrm rot="5400000">
            <a:off x="-407485" y="5570501"/>
            <a:ext cx="1862786" cy="1047819"/>
          </a:xfrm>
          <a:custGeom>
            <a:avLst/>
            <a:gdLst>
              <a:gd name="T0" fmla="*/ 1305 w 2610"/>
              <a:gd name="T1" fmla="*/ 0 h 1470"/>
              <a:gd name="T2" fmla="*/ 1305 w 2610"/>
              <a:gd name="T3" fmla="*/ 0 h 1470"/>
              <a:gd name="T4" fmla="*/ 1305 w 2610"/>
              <a:gd name="T5" fmla="*/ 0 h 1470"/>
              <a:gd name="T6" fmla="*/ 0 w 2610"/>
              <a:gd name="T7" fmla="*/ 1305 h 1470"/>
              <a:gd name="T8" fmla="*/ 0 w 2610"/>
              <a:gd name="T9" fmla="*/ 1469 h 1470"/>
              <a:gd name="T10" fmla="*/ 2609 w 2610"/>
              <a:gd name="T11" fmla="*/ 1469 h 1470"/>
              <a:gd name="T12" fmla="*/ 2609 w 2610"/>
              <a:gd name="T13" fmla="*/ 1305 h 1470"/>
              <a:gd name="T14" fmla="*/ 2609 w 2610"/>
              <a:gd name="T15" fmla="*/ 1305 h 1470"/>
              <a:gd name="T16" fmla="*/ 1305 w 2610"/>
              <a:gd name="T17" fmla="*/ 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0" h="1470">
                <a:moveTo>
                  <a:pt x="1305" y="0"/>
                </a:moveTo>
                <a:lnTo>
                  <a:pt x="1305" y="0"/>
                </a:lnTo>
                <a:lnTo>
                  <a:pt x="1305" y="0"/>
                </a:lnTo>
                <a:cubicBezTo>
                  <a:pt x="584" y="0"/>
                  <a:pt x="0" y="584"/>
                  <a:pt x="0" y="1305"/>
                </a:cubicBezTo>
                <a:lnTo>
                  <a:pt x="0" y="1469"/>
                </a:lnTo>
                <a:lnTo>
                  <a:pt x="2609" y="1469"/>
                </a:lnTo>
                <a:lnTo>
                  <a:pt x="2609" y="1305"/>
                </a:lnTo>
                <a:lnTo>
                  <a:pt x="2609" y="1305"/>
                </a:lnTo>
                <a:cubicBezTo>
                  <a:pt x="2609" y="584"/>
                  <a:pt x="2025" y="0"/>
                  <a:pt x="1305" y="0"/>
                </a:cubicBezTo>
              </a:path>
            </a:pathLst>
          </a:custGeom>
          <a:solidFill>
            <a:schemeClr val="accent1"/>
          </a:solidFill>
          <a:ln>
            <a:noFill/>
          </a:ln>
          <a:effectLst/>
        </p:spPr>
        <p:txBody>
          <a:bodyPr wrap="none" anchor="ctr"/>
          <a:lstStyle/>
          <a:p>
            <a:pPr algn="ctr"/>
            <a:endParaRPr lang="en-US" sz="4300" b="1" dirty="0">
              <a:solidFill>
                <a:schemeClr val="bg1"/>
              </a:solidFill>
              <a:latin typeface="Montserrat" panose="00000500000000000000" pitchFamily="2" charset="0"/>
            </a:endParaRPr>
          </a:p>
        </p:txBody>
      </p:sp>
      <p:sp>
        <p:nvSpPr>
          <p:cNvPr id="5" name="ZoneTexte 2">
            <a:extLst>
              <a:ext uri="{FF2B5EF4-FFF2-40B4-BE49-F238E27FC236}">
                <a16:creationId xmlns:a16="http://schemas.microsoft.com/office/drawing/2014/main" id="{BE5DAA4B-2F1C-4DEE-A179-F1DF93EC38CB}"/>
              </a:ext>
            </a:extLst>
          </p:cNvPr>
          <p:cNvSpPr txBox="1"/>
          <p:nvPr/>
        </p:nvSpPr>
        <p:spPr>
          <a:xfrm>
            <a:off x="3737658" y="2356967"/>
            <a:ext cx="17081623" cy="2308324"/>
          </a:xfrm>
          <a:prstGeom prst="rect">
            <a:avLst/>
          </a:prstGeom>
          <a:noFill/>
        </p:spPr>
        <p:txBody>
          <a:bodyPr wrap="square" rtlCol="0">
            <a:spAutoFit/>
          </a:bodyPr>
          <a:lstStyle/>
          <a:p>
            <a:pPr algn="ctr"/>
            <a:r>
              <a:rPr lang="fr-BE" sz="7200" b="1" dirty="0">
                <a:solidFill>
                  <a:schemeClr val="bg1"/>
                </a:solidFill>
                <a:latin typeface="Champagne &amp; Limousines" panose="020B0502020202020204" pitchFamily="34" charset="0"/>
                <a:ea typeface="Champagne &amp; Limousines" panose="020B0502020202020204" pitchFamily="34" charset="0"/>
              </a:rPr>
              <a:t>The Secret to a Sales Pitch</a:t>
            </a:r>
          </a:p>
          <a:p>
            <a:pPr algn="ctr"/>
            <a:r>
              <a:rPr lang="fr-BE" sz="7200" b="1" dirty="0">
                <a:solidFill>
                  <a:srgbClr val="F2A654"/>
                </a:solidFill>
                <a:effectLst/>
                <a:latin typeface="Champagne &amp; Limousines" panose="020B0502020202020204" pitchFamily="34" charset="0"/>
                <a:ea typeface="Champagne &amp; Limousines" panose="020B0502020202020204" pitchFamily="34" charset="0"/>
              </a:rPr>
              <a:t>SUCCESS</a:t>
            </a:r>
          </a:p>
        </p:txBody>
      </p:sp>
      <p:sp>
        <p:nvSpPr>
          <p:cNvPr id="6" name="ZoneTexte 2">
            <a:extLst>
              <a:ext uri="{FF2B5EF4-FFF2-40B4-BE49-F238E27FC236}">
                <a16:creationId xmlns:a16="http://schemas.microsoft.com/office/drawing/2014/main" id="{AFAA5B02-19D3-415F-9DBE-A4FB1AEB411D}"/>
              </a:ext>
            </a:extLst>
          </p:cNvPr>
          <p:cNvSpPr txBox="1"/>
          <p:nvPr/>
        </p:nvSpPr>
        <p:spPr>
          <a:xfrm>
            <a:off x="3648012" y="8219236"/>
            <a:ext cx="17081623" cy="2308324"/>
          </a:xfrm>
          <a:prstGeom prst="rect">
            <a:avLst/>
          </a:prstGeom>
          <a:noFill/>
        </p:spPr>
        <p:txBody>
          <a:bodyPr wrap="square" rtlCol="0">
            <a:spAutoFit/>
          </a:bodyPr>
          <a:lstStyle/>
          <a:p>
            <a:pPr algn="ctr"/>
            <a:r>
              <a:rPr lang="fr-BE" sz="7200" dirty="0" err="1">
                <a:solidFill>
                  <a:srgbClr val="002060"/>
                </a:solidFill>
                <a:latin typeface="Champagne &amp; Limousines" panose="020B0502020202020204" pitchFamily="34" charset="0"/>
                <a:ea typeface="Champagne &amp; Limousines" panose="020B0502020202020204" pitchFamily="34" charset="0"/>
              </a:rPr>
              <a:t>It’s</a:t>
            </a:r>
            <a:r>
              <a:rPr lang="fr-BE" sz="7200" dirty="0">
                <a:solidFill>
                  <a:srgbClr val="002060"/>
                </a:solidFill>
                <a:latin typeface="Champagne &amp; Limousines" panose="020B0502020202020204" pitchFamily="34" charset="0"/>
                <a:ea typeface="Champagne &amp; Limousines" panose="020B0502020202020204" pitchFamily="34" charset="0"/>
              </a:rPr>
              <a:t> not a </a:t>
            </a:r>
            <a:r>
              <a:rPr lang="fr-BE" sz="7200" b="1" dirty="0">
                <a:solidFill>
                  <a:srgbClr val="0070C0"/>
                </a:solidFill>
                <a:latin typeface="Champagne &amp; Limousines" panose="020B0502020202020204" pitchFamily="34" charset="0"/>
                <a:ea typeface="Champagne &amp; Limousines" panose="020B0502020202020204" pitchFamily="34" charset="0"/>
              </a:rPr>
              <a:t>Pitch</a:t>
            </a:r>
          </a:p>
          <a:p>
            <a:pPr algn="ctr"/>
            <a:r>
              <a:rPr lang="fr-BE" sz="7200" dirty="0" err="1">
                <a:solidFill>
                  <a:srgbClr val="002060"/>
                </a:solidFill>
                <a:effectLst/>
                <a:latin typeface="Champagne &amp; Limousines" panose="020B0502020202020204" pitchFamily="34" charset="0"/>
                <a:ea typeface="Champagne &amp; Limousines" panose="020B0502020202020204" pitchFamily="34" charset="0"/>
              </a:rPr>
              <a:t>It’s</a:t>
            </a:r>
            <a:r>
              <a:rPr lang="fr-BE" sz="7200" dirty="0">
                <a:solidFill>
                  <a:srgbClr val="002060"/>
                </a:solidFill>
                <a:effectLst/>
                <a:latin typeface="Champagne &amp; Limousines" panose="020B0502020202020204" pitchFamily="34" charset="0"/>
                <a:ea typeface="Champagne &amp; Limousines" panose="020B0502020202020204" pitchFamily="34" charset="0"/>
              </a:rPr>
              <a:t> a </a:t>
            </a:r>
            <a:r>
              <a:rPr lang="fr-BE" sz="7200" b="1" dirty="0">
                <a:solidFill>
                  <a:srgbClr val="0070C0"/>
                </a:solidFill>
                <a:effectLst/>
                <a:latin typeface="Champagne &amp; Limousines" panose="020B0502020202020204" pitchFamily="34" charset="0"/>
                <a:ea typeface="Champagne &amp; Limousines" panose="020B0502020202020204" pitchFamily="34" charset="0"/>
              </a:rPr>
              <a:t>Conversation</a:t>
            </a:r>
          </a:p>
        </p:txBody>
      </p:sp>
    </p:spTree>
    <p:extLst>
      <p:ext uri="{BB962C8B-B14F-4D97-AF65-F5344CB8AC3E}">
        <p14:creationId xmlns:p14="http://schemas.microsoft.com/office/powerpoint/2010/main" val="2023092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12">
            <a:extLst>
              <a:ext uri="{FF2B5EF4-FFF2-40B4-BE49-F238E27FC236}">
                <a16:creationId xmlns:a16="http://schemas.microsoft.com/office/drawing/2014/main" id="{7D47CDF4-A762-44C3-A1A8-94D4EDBA0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4377651" cy="6094410"/>
          </a:xfrm>
          <a:prstGeom prst="rect">
            <a:avLst/>
          </a:prstGeom>
        </p:spPr>
      </p:pic>
      <p:sp>
        <p:nvSpPr>
          <p:cNvPr id="4" name="Freeform 27">
            <a:extLst>
              <a:ext uri="{FF2B5EF4-FFF2-40B4-BE49-F238E27FC236}">
                <a16:creationId xmlns:a16="http://schemas.microsoft.com/office/drawing/2014/main" id="{7ECBBB1F-D2CA-449B-B41F-234E302CA9E4}"/>
              </a:ext>
            </a:extLst>
          </p:cNvPr>
          <p:cNvSpPr>
            <a:spLocks noChangeAspect="1" noChangeArrowheads="1"/>
          </p:cNvSpPr>
          <p:nvPr/>
        </p:nvSpPr>
        <p:spPr bwMode="auto">
          <a:xfrm rot="5400000">
            <a:off x="-407485" y="5570501"/>
            <a:ext cx="1862786" cy="1047819"/>
          </a:xfrm>
          <a:custGeom>
            <a:avLst/>
            <a:gdLst>
              <a:gd name="T0" fmla="*/ 1305 w 2610"/>
              <a:gd name="T1" fmla="*/ 0 h 1470"/>
              <a:gd name="T2" fmla="*/ 1305 w 2610"/>
              <a:gd name="T3" fmla="*/ 0 h 1470"/>
              <a:gd name="T4" fmla="*/ 1305 w 2610"/>
              <a:gd name="T5" fmla="*/ 0 h 1470"/>
              <a:gd name="T6" fmla="*/ 0 w 2610"/>
              <a:gd name="T7" fmla="*/ 1305 h 1470"/>
              <a:gd name="T8" fmla="*/ 0 w 2610"/>
              <a:gd name="T9" fmla="*/ 1469 h 1470"/>
              <a:gd name="T10" fmla="*/ 2609 w 2610"/>
              <a:gd name="T11" fmla="*/ 1469 h 1470"/>
              <a:gd name="T12" fmla="*/ 2609 w 2610"/>
              <a:gd name="T13" fmla="*/ 1305 h 1470"/>
              <a:gd name="T14" fmla="*/ 2609 w 2610"/>
              <a:gd name="T15" fmla="*/ 1305 h 1470"/>
              <a:gd name="T16" fmla="*/ 1305 w 2610"/>
              <a:gd name="T17" fmla="*/ 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0" h="1470">
                <a:moveTo>
                  <a:pt x="1305" y="0"/>
                </a:moveTo>
                <a:lnTo>
                  <a:pt x="1305" y="0"/>
                </a:lnTo>
                <a:lnTo>
                  <a:pt x="1305" y="0"/>
                </a:lnTo>
                <a:cubicBezTo>
                  <a:pt x="584" y="0"/>
                  <a:pt x="0" y="584"/>
                  <a:pt x="0" y="1305"/>
                </a:cubicBezTo>
                <a:lnTo>
                  <a:pt x="0" y="1469"/>
                </a:lnTo>
                <a:lnTo>
                  <a:pt x="2609" y="1469"/>
                </a:lnTo>
                <a:lnTo>
                  <a:pt x="2609" y="1305"/>
                </a:lnTo>
                <a:lnTo>
                  <a:pt x="2609" y="1305"/>
                </a:lnTo>
                <a:cubicBezTo>
                  <a:pt x="2609" y="584"/>
                  <a:pt x="2025" y="0"/>
                  <a:pt x="1305" y="0"/>
                </a:cubicBezTo>
              </a:path>
            </a:pathLst>
          </a:custGeom>
          <a:solidFill>
            <a:schemeClr val="accent1"/>
          </a:solidFill>
          <a:ln>
            <a:noFill/>
          </a:ln>
          <a:effectLst/>
        </p:spPr>
        <p:txBody>
          <a:bodyPr wrap="none" anchor="ctr"/>
          <a:lstStyle/>
          <a:p>
            <a:pPr algn="ctr"/>
            <a:endParaRPr lang="en-US" sz="4300" b="1" dirty="0">
              <a:solidFill>
                <a:schemeClr val="bg1"/>
              </a:solidFill>
              <a:latin typeface="Montserrat" panose="00000500000000000000" pitchFamily="2" charset="0"/>
            </a:endParaRPr>
          </a:p>
        </p:txBody>
      </p:sp>
      <p:sp>
        <p:nvSpPr>
          <p:cNvPr id="5" name="ZoneTexte 2">
            <a:extLst>
              <a:ext uri="{FF2B5EF4-FFF2-40B4-BE49-F238E27FC236}">
                <a16:creationId xmlns:a16="http://schemas.microsoft.com/office/drawing/2014/main" id="{BE5DAA4B-2F1C-4DEE-A179-F1DF93EC38CB}"/>
              </a:ext>
            </a:extLst>
          </p:cNvPr>
          <p:cNvSpPr txBox="1"/>
          <p:nvPr/>
        </p:nvSpPr>
        <p:spPr>
          <a:xfrm>
            <a:off x="3737658" y="2356967"/>
            <a:ext cx="17081623" cy="2308324"/>
          </a:xfrm>
          <a:prstGeom prst="rect">
            <a:avLst/>
          </a:prstGeom>
          <a:noFill/>
        </p:spPr>
        <p:txBody>
          <a:bodyPr wrap="square" rtlCol="0">
            <a:spAutoFit/>
          </a:bodyPr>
          <a:lstStyle/>
          <a:p>
            <a:pPr algn="ctr"/>
            <a:r>
              <a:rPr lang="fr-BE" sz="7200" b="1" dirty="0">
                <a:solidFill>
                  <a:schemeClr val="bg1"/>
                </a:solidFill>
                <a:latin typeface="Champagne &amp; Limousines" panose="020B0502020202020204" pitchFamily="34" charset="0"/>
                <a:ea typeface="Champagne &amp; Limousines" panose="020B0502020202020204" pitchFamily="34" charset="0"/>
              </a:rPr>
              <a:t>Psychology of the client</a:t>
            </a:r>
          </a:p>
          <a:p>
            <a:pPr algn="ctr"/>
            <a:r>
              <a:rPr lang="fr-BE" sz="7200" b="1" dirty="0" err="1">
                <a:solidFill>
                  <a:srgbClr val="F2A654"/>
                </a:solidFill>
                <a:latin typeface="Champagne &amp; Limousines" panose="020B0502020202020204" pitchFamily="34" charset="0"/>
                <a:ea typeface="Champagne &amp; Limousines" panose="020B0502020202020204" pitchFamily="34" charset="0"/>
              </a:rPr>
              <a:t>What’s</a:t>
            </a:r>
            <a:r>
              <a:rPr lang="fr-BE" sz="7200" b="1" dirty="0">
                <a:solidFill>
                  <a:srgbClr val="F2A654"/>
                </a:solidFill>
                <a:latin typeface="Champagne &amp; Limousines" panose="020B0502020202020204" pitchFamily="34" charset="0"/>
                <a:ea typeface="Champagne &amp; Limousines" panose="020B0502020202020204" pitchFamily="34" charset="0"/>
              </a:rPr>
              <a:t> in </a:t>
            </a:r>
            <a:r>
              <a:rPr lang="fr-BE" sz="7200" b="1" dirty="0" err="1">
                <a:solidFill>
                  <a:srgbClr val="F2A654"/>
                </a:solidFill>
                <a:latin typeface="Champagne &amp; Limousines" panose="020B0502020202020204" pitchFamily="34" charset="0"/>
                <a:ea typeface="Champagne &amp; Limousines" panose="020B0502020202020204" pitchFamily="34" charset="0"/>
              </a:rPr>
              <a:t>it</a:t>
            </a:r>
            <a:r>
              <a:rPr lang="fr-BE" sz="7200" b="1" dirty="0">
                <a:solidFill>
                  <a:srgbClr val="F2A654"/>
                </a:solidFill>
                <a:latin typeface="Champagne &amp; Limousines" panose="020B0502020202020204" pitchFamily="34" charset="0"/>
                <a:ea typeface="Champagne &amp; Limousines" panose="020B0502020202020204" pitchFamily="34" charset="0"/>
              </a:rPr>
              <a:t> for </a:t>
            </a:r>
            <a:r>
              <a:rPr lang="fr-BE" sz="7200" b="1" dirty="0" err="1">
                <a:solidFill>
                  <a:srgbClr val="F2A654"/>
                </a:solidFill>
                <a:latin typeface="Champagne &amp; Limousines" panose="020B0502020202020204" pitchFamily="34" charset="0"/>
                <a:ea typeface="Champagne &amp; Limousines" panose="020B0502020202020204" pitchFamily="34" charset="0"/>
              </a:rPr>
              <a:t>him</a:t>
            </a:r>
            <a:r>
              <a:rPr lang="fr-BE" sz="7200" b="1" dirty="0">
                <a:solidFill>
                  <a:srgbClr val="F2A654"/>
                </a:solidFill>
                <a:latin typeface="Champagne &amp; Limousines" panose="020B0502020202020204" pitchFamily="34" charset="0"/>
                <a:ea typeface="Champagne &amp; Limousines" panose="020B0502020202020204" pitchFamily="34" charset="0"/>
              </a:rPr>
              <a:t>?</a:t>
            </a:r>
            <a:endParaRPr lang="fr-BE" sz="7200" b="1" dirty="0">
              <a:solidFill>
                <a:srgbClr val="F2A654"/>
              </a:solidFill>
              <a:effectLst/>
              <a:latin typeface="Champagne &amp; Limousines" panose="020B0502020202020204" pitchFamily="34" charset="0"/>
              <a:ea typeface="Champagne &amp; Limousines" panose="020B0502020202020204" pitchFamily="34" charset="0"/>
            </a:endParaRPr>
          </a:p>
        </p:txBody>
      </p:sp>
      <p:sp>
        <p:nvSpPr>
          <p:cNvPr id="6" name="ZoneTexte 2">
            <a:extLst>
              <a:ext uri="{FF2B5EF4-FFF2-40B4-BE49-F238E27FC236}">
                <a16:creationId xmlns:a16="http://schemas.microsoft.com/office/drawing/2014/main" id="{AFAA5B02-19D3-415F-9DBE-A4FB1AEB411D}"/>
              </a:ext>
            </a:extLst>
          </p:cNvPr>
          <p:cNvSpPr txBox="1"/>
          <p:nvPr/>
        </p:nvSpPr>
        <p:spPr>
          <a:xfrm>
            <a:off x="3648012" y="6467429"/>
            <a:ext cx="17081623" cy="7848302"/>
          </a:xfrm>
          <a:prstGeom prst="rect">
            <a:avLst/>
          </a:prstGeom>
          <a:noFill/>
        </p:spPr>
        <p:txBody>
          <a:bodyPr wrap="square" rtlCol="0">
            <a:spAutoFit/>
          </a:bodyPr>
          <a:lstStyle/>
          <a:p>
            <a:pPr algn="ctr">
              <a:lnSpc>
                <a:spcPct val="150000"/>
              </a:lnSpc>
            </a:pPr>
            <a:r>
              <a:rPr lang="fr-BE" sz="7200" dirty="0" err="1">
                <a:solidFill>
                  <a:srgbClr val="002060"/>
                </a:solidFill>
                <a:latin typeface="Champagne &amp; Limousines" panose="020B0502020202020204" pitchFamily="34" charset="0"/>
                <a:ea typeface="Champagne &amp; Limousines" panose="020B0502020202020204" pitchFamily="34" charset="0"/>
              </a:rPr>
              <a:t>What</a:t>
            </a:r>
            <a:r>
              <a:rPr lang="fr-BE" sz="7200" dirty="0">
                <a:solidFill>
                  <a:srgbClr val="002060"/>
                </a:solidFill>
                <a:latin typeface="Champagne &amp; Limousines" panose="020B0502020202020204" pitchFamily="34" charset="0"/>
                <a:ea typeface="Champagne &amp; Limousines" panose="020B0502020202020204" pitchFamily="34" charset="0"/>
              </a:rPr>
              <a:t> do </a:t>
            </a:r>
            <a:r>
              <a:rPr lang="fr-BE" sz="7200" dirty="0" err="1">
                <a:solidFill>
                  <a:srgbClr val="002060"/>
                </a:solidFill>
                <a:latin typeface="Champagne &amp; Limousines" panose="020B0502020202020204" pitchFamily="34" charset="0"/>
                <a:ea typeface="Champagne &amp; Limousines" panose="020B0502020202020204" pitchFamily="34" charset="0"/>
              </a:rPr>
              <a:t>you</a:t>
            </a:r>
            <a:r>
              <a:rPr lang="fr-BE" sz="7200" dirty="0">
                <a:solidFill>
                  <a:srgbClr val="002060"/>
                </a:solidFill>
                <a:latin typeface="Champagne &amp; Limousines" panose="020B0502020202020204" pitchFamily="34" charset="0"/>
                <a:ea typeface="Champagne &amp; Limousines" panose="020B0502020202020204" pitchFamily="34" charset="0"/>
              </a:rPr>
              <a:t> </a:t>
            </a:r>
            <a:r>
              <a:rPr lang="fr-BE" sz="7200" dirty="0" err="1">
                <a:solidFill>
                  <a:srgbClr val="002060"/>
                </a:solidFill>
                <a:latin typeface="Champagne &amp; Limousines" panose="020B0502020202020204" pitchFamily="34" charset="0"/>
                <a:ea typeface="Champagne &amp; Limousines" panose="020B0502020202020204" pitchFamily="34" charset="0"/>
              </a:rPr>
              <a:t>want</a:t>
            </a:r>
            <a:r>
              <a:rPr lang="fr-BE" sz="7200" dirty="0">
                <a:solidFill>
                  <a:srgbClr val="002060"/>
                </a:solidFill>
                <a:latin typeface="Champagne &amp; Limousines" panose="020B0502020202020204" pitchFamily="34" charset="0"/>
                <a:ea typeface="Champagne &amp; Limousines" panose="020B0502020202020204" pitchFamily="34" charset="0"/>
              </a:rPr>
              <a:t> </a:t>
            </a:r>
            <a:r>
              <a:rPr lang="fr-BE" sz="7200" dirty="0" err="1">
                <a:solidFill>
                  <a:srgbClr val="002060"/>
                </a:solidFill>
                <a:latin typeface="Champagne &amp; Limousines" panose="020B0502020202020204" pitchFamily="34" charset="0"/>
                <a:ea typeface="Champagne &amp; Limousines" panose="020B0502020202020204" pitchFamily="34" charset="0"/>
              </a:rPr>
              <a:t>him</a:t>
            </a:r>
            <a:r>
              <a:rPr lang="fr-BE" sz="7200" dirty="0">
                <a:solidFill>
                  <a:srgbClr val="002060"/>
                </a:solidFill>
                <a:latin typeface="Champagne &amp; Limousines" panose="020B0502020202020204" pitchFamily="34" charset="0"/>
                <a:ea typeface="Champagne &amp; Limousines" panose="020B0502020202020204" pitchFamily="34" charset="0"/>
              </a:rPr>
              <a:t> to </a:t>
            </a:r>
            <a:r>
              <a:rPr lang="fr-BE" sz="7200" dirty="0" err="1">
                <a:solidFill>
                  <a:srgbClr val="002060"/>
                </a:solidFill>
                <a:latin typeface="Champagne &amp; Limousines" panose="020B0502020202020204" pitchFamily="34" charset="0"/>
                <a:ea typeface="Champagne &amp; Limousines" panose="020B0502020202020204" pitchFamily="34" charset="0"/>
              </a:rPr>
              <a:t>remember</a:t>
            </a:r>
            <a:endParaRPr lang="fr-BE" sz="7200" dirty="0">
              <a:solidFill>
                <a:srgbClr val="002060"/>
              </a:solidFill>
              <a:latin typeface="Champagne &amp; Limousines" panose="020B0502020202020204" pitchFamily="34" charset="0"/>
              <a:ea typeface="Champagne &amp; Limousines" panose="020B0502020202020204" pitchFamily="34" charset="0"/>
            </a:endParaRPr>
          </a:p>
          <a:p>
            <a:pPr algn="ctr">
              <a:lnSpc>
                <a:spcPct val="150000"/>
              </a:lnSpc>
            </a:pPr>
            <a:r>
              <a:rPr lang="fr-BE" sz="7200" dirty="0" err="1">
                <a:solidFill>
                  <a:srgbClr val="002060"/>
                </a:solidFill>
                <a:latin typeface="Champagne &amp; Limousines" panose="020B0502020202020204" pitchFamily="34" charset="0"/>
                <a:ea typeface="Champagne &amp; Limousines" panose="020B0502020202020204" pitchFamily="34" charset="0"/>
              </a:rPr>
              <a:t>What</a:t>
            </a:r>
            <a:r>
              <a:rPr lang="fr-BE" sz="7200" dirty="0">
                <a:solidFill>
                  <a:srgbClr val="002060"/>
                </a:solidFill>
                <a:latin typeface="Champagne &amp; Limousines" panose="020B0502020202020204" pitchFamily="34" charset="0"/>
                <a:ea typeface="Champagne &amp; Limousines" panose="020B0502020202020204" pitchFamily="34" charset="0"/>
              </a:rPr>
              <a:t> can </a:t>
            </a:r>
            <a:r>
              <a:rPr lang="fr-BE" sz="7200" dirty="0" err="1">
                <a:solidFill>
                  <a:srgbClr val="002060"/>
                </a:solidFill>
                <a:latin typeface="Champagne &amp; Limousines" panose="020B0502020202020204" pitchFamily="34" charset="0"/>
                <a:ea typeface="Champagne &amp; Limousines" panose="020B0502020202020204" pitchFamily="34" charset="0"/>
              </a:rPr>
              <a:t>you</a:t>
            </a:r>
            <a:r>
              <a:rPr lang="fr-BE" sz="7200" dirty="0">
                <a:solidFill>
                  <a:srgbClr val="002060"/>
                </a:solidFill>
                <a:latin typeface="Champagne &amp; Limousines" panose="020B0502020202020204" pitchFamily="34" charset="0"/>
                <a:ea typeface="Champagne &amp; Limousines" panose="020B0502020202020204" pitchFamily="34" charset="0"/>
              </a:rPr>
              <a:t> do </a:t>
            </a:r>
            <a:r>
              <a:rPr lang="fr-BE" sz="7200" dirty="0" err="1">
                <a:solidFill>
                  <a:srgbClr val="002060"/>
                </a:solidFill>
                <a:latin typeface="Champagne &amp; Limousines" panose="020B0502020202020204" pitchFamily="34" charset="0"/>
                <a:ea typeface="Champagne &amp; Limousines" panose="020B0502020202020204" pitchFamily="34" charset="0"/>
              </a:rPr>
              <a:t>better</a:t>
            </a:r>
            <a:r>
              <a:rPr lang="fr-BE" sz="7200" dirty="0">
                <a:solidFill>
                  <a:srgbClr val="002060"/>
                </a:solidFill>
                <a:latin typeface="Champagne &amp; Limousines" panose="020B0502020202020204" pitchFamily="34" charset="0"/>
                <a:ea typeface="Champagne &amp; Limousines" panose="020B0502020202020204" pitchFamily="34" charset="0"/>
              </a:rPr>
              <a:t> </a:t>
            </a:r>
            <a:r>
              <a:rPr lang="fr-BE" sz="7200" dirty="0" err="1">
                <a:solidFill>
                  <a:srgbClr val="002060"/>
                </a:solidFill>
                <a:latin typeface="Champagne &amp; Limousines" panose="020B0502020202020204" pitchFamily="34" charset="0"/>
                <a:ea typeface="Champagne &amp; Limousines" panose="020B0502020202020204" pitchFamily="34" charset="0"/>
              </a:rPr>
              <a:t>than</a:t>
            </a:r>
            <a:r>
              <a:rPr lang="fr-BE" sz="7200" dirty="0">
                <a:solidFill>
                  <a:srgbClr val="002060"/>
                </a:solidFill>
                <a:latin typeface="Champagne &amp; Limousines" panose="020B0502020202020204" pitchFamily="34" charset="0"/>
                <a:ea typeface="Champagne &amp; Limousines" panose="020B0502020202020204" pitchFamily="34" charset="0"/>
              </a:rPr>
              <a:t> </a:t>
            </a:r>
            <a:r>
              <a:rPr lang="fr-BE" sz="7200" dirty="0" err="1">
                <a:solidFill>
                  <a:srgbClr val="002060"/>
                </a:solidFill>
                <a:latin typeface="Champagne &amp; Limousines" panose="020B0502020202020204" pitchFamily="34" charset="0"/>
                <a:ea typeface="Champagne &amp; Limousines" panose="020B0502020202020204" pitchFamily="34" charset="0"/>
              </a:rPr>
              <a:t>anybody</a:t>
            </a:r>
            <a:r>
              <a:rPr lang="fr-BE" sz="7200" dirty="0">
                <a:solidFill>
                  <a:srgbClr val="002060"/>
                </a:solidFill>
                <a:latin typeface="Champagne &amp; Limousines" panose="020B0502020202020204" pitchFamily="34" charset="0"/>
                <a:ea typeface="Champagne &amp; Limousines" panose="020B0502020202020204" pitchFamily="34" charset="0"/>
              </a:rPr>
              <a:t> </a:t>
            </a:r>
            <a:r>
              <a:rPr lang="fr-BE" sz="7200" dirty="0" err="1">
                <a:solidFill>
                  <a:srgbClr val="002060"/>
                </a:solidFill>
                <a:latin typeface="Champagne &amp; Limousines" panose="020B0502020202020204" pitchFamily="34" charset="0"/>
                <a:ea typeface="Champagne &amp; Limousines" panose="020B0502020202020204" pitchFamily="34" charset="0"/>
              </a:rPr>
              <a:t>else</a:t>
            </a:r>
            <a:r>
              <a:rPr lang="fr-BE" sz="7200" dirty="0">
                <a:solidFill>
                  <a:srgbClr val="002060"/>
                </a:solidFill>
                <a:latin typeface="Champagne &amp; Limousines" panose="020B0502020202020204" pitchFamily="34" charset="0"/>
                <a:ea typeface="Champagne &amp; Limousines" panose="020B0502020202020204" pitchFamily="34" charset="0"/>
              </a:rPr>
              <a:t>?</a:t>
            </a:r>
          </a:p>
          <a:p>
            <a:pPr algn="ctr">
              <a:lnSpc>
                <a:spcPct val="150000"/>
              </a:lnSpc>
            </a:pPr>
            <a:r>
              <a:rPr lang="fr-BE" sz="7200" dirty="0" err="1">
                <a:solidFill>
                  <a:srgbClr val="002060"/>
                </a:solidFill>
                <a:latin typeface="Champagne &amp; Limousines" panose="020B0502020202020204" pitchFamily="34" charset="0"/>
                <a:ea typeface="Champagne &amp; Limousines" panose="020B0502020202020204" pitchFamily="34" charset="0"/>
              </a:rPr>
              <a:t>Whats</a:t>
            </a:r>
            <a:r>
              <a:rPr lang="fr-BE" sz="7200" dirty="0">
                <a:solidFill>
                  <a:srgbClr val="002060"/>
                </a:solidFill>
                <a:latin typeface="Champagne &amp; Limousines" panose="020B0502020202020204" pitchFamily="34" charset="0"/>
                <a:ea typeface="Champagne &amp; Limousines" panose="020B0502020202020204" pitchFamily="34" charset="0"/>
              </a:rPr>
              <a:t> </a:t>
            </a:r>
            <a:r>
              <a:rPr lang="fr-BE" sz="7200" dirty="0" err="1">
                <a:solidFill>
                  <a:srgbClr val="002060"/>
                </a:solidFill>
                <a:latin typeface="Champagne &amp; Limousines" panose="020B0502020202020204" pitchFamily="34" charset="0"/>
                <a:ea typeface="Champagne &amp; Limousines" panose="020B0502020202020204" pitchFamily="34" charset="0"/>
              </a:rPr>
              <a:t>your</a:t>
            </a:r>
            <a:r>
              <a:rPr lang="fr-BE" sz="7200" dirty="0">
                <a:solidFill>
                  <a:srgbClr val="002060"/>
                </a:solidFill>
                <a:latin typeface="Champagne &amp; Limousines" panose="020B0502020202020204" pitchFamily="34" charset="0"/>
                <a:ea typeface="Champagne &amp; Limousines" panose="020B0502020202020204" pitchFamily="34" charset="0"/>
              </a:rPr>
              <a:t> </a:t>
            </a:r>
            <a:r>
              <a:rPr lang="fr-BE" sz="7200" dirty="0" err="1">
                <a:solidFill>
                  <a:srgbClr val="002060"/>
                </a:solidFill>
                <a:latin typeface="Champagne &amp; Limousines" panose="020B0502020202020204" pitchFamily="34" charset="0"/>
                <a:ea typeface="Champagne &amp; Limousines" panose="020B0502020202020204" pitchFamily="34" charset="0"/>
              </a:rPr>
              <a:t>competitive</a:t>
            </a:r>
            <a:r>
              <a:rPr lang="fr-BE" sz="7200" dirty="0">
                <a:solidFill>
                  <a:srgbClr val="002060"/>
                </a:solidFill>
                <a:latin typeface="Champagne &amp; Limousines" panose="020B0502020202020204" pitchFamily="34" charset="0"/>
                <a:ea typeface="Champagne &amp; Limousines" panose="020B0502020202020204" pitchFamily="34" charset="0"/>
              </a:rPr>
              <a:t> </a:t>
            </a:r>
            <a:r>
              <a:rPr lang="fr-BE" sz="7200" dirty="0" err="1">
                <a:solidFill>
                  <a:srgbClr val="002060"/>
                </a:solidFill>
                <a:latin typeface="Champagne &amp; Limousines" panose="020B0502020202020204" pitchFamily="34" charset="0"/>
                <a:ea typeface="Champagne &amp; Limousines" panose="020B0502020202020204" pitchFamily="34" charset="0"/>
              </a:rPr>
              <a:t>advantage</a:t>
            </a:r>
            <a:r>
              <a:rPr lang="fr-BE" sz="7200" dirty="0">
                <a:solidFill>
                  <a:srgbClr val="002060"/>
                </a:solidFill>
                <a:latin typeface="Champagne &amp; Limousines" panose="020B0502020202020204" pitchFamily="34" charset="0"/>
                <a:ea typeface="Champagne &amp; Limousines" panose="020B0502020202020204" pitchFamily="34" charset="0"/>
              </a:rPr>
              <a:t>?</a:t>
            </a:r>
          </a:p>
          <a:p>
            <a:pPr algn="ctr">
              <a:lnSpc>
                <a:spcPct val="150000"/>
              </a:lnSpc>
            </a:pPr>
            <a:r>
              <a:rPr lang="fr-BE" sz="7200" dirty="0" err="1">
                <a:solidFill>
                  <a:srgbClr val="002060"/>
                </a:solidFill>
                <a:latin typeface="Champagne &amp; Limousines" panose="020B0502020202020204" pitchFamily="34" charset="0"/>
                <a:ea typeface="Champagne &amp; Limousines" panose="020B0502020202020204" pitchFamily="34" charset="0"/>
              </a:rPr>
              <a:t>Who</a:t>
            </a:r>
            <a:r>
              <a:rPr lang="fr-BE" sz="7200" dirty="0">
                <a:solidFill>
                  <a:srgbClr val="002060"/>
                </a:solidFill>
                <a:latin typeface="Champagne &amp; Limousines" panose="020B0502020202020204" pitchFamily="34" charset="0"/>
                <a:ea typeface="Champagne &amp; Limousines" panose="020B0502020202020204" pitchFamily="34" charset="0"/>
              </a:rPr>
              <a:t> </a:t>
            </a:r>
            <a:r>
              <a:rPr lang="fr-BE" sz="7200" dirty="0" err="1">
                <a:solidFill>
                  <a:srgbClr val="002060"/>
                </a:solidFill>
                <a:latin typeface="Champagne &amp; Limousines" panose="020B0502020202020204" pitchFamily="34" charset="0"/>
                <a:ea typeface="Champagne &amp; Limousines" panose="020B0502020202020204" pitchFamily="34" charset="0"/>
              </a:rPr>
              <a:t>is</a:t>
            </a:r>
            <a:r>
              <a:rPr lang="fr-BE" sz="7200" dirty="0">
                <a:solidFill>
                  <a:srgbClr val="002060"/>
                </a:solidFill>
                <a:latin typeface="Champagne &amp; Limousines" panose="020B0502020202020204" pitchFamily="34" charset="0"/>
                <a:ea typeface="Champagne &amp; Limousines" panose="020B0502020202020204" pitchFamily="34" charset="0"/>
              </a:rPr>
              <a:t> </a:t>
            </a:r>
            <a:r>
              <a:rPr lang="fr-BE" sz="7200" dirty="0" err="1">
                <a:solidFill>
                  <a:srgbClr val="002060"/>
                </a:solidFill>
                <a:latin typeface="Champagne &amp; Limousines" panose="020B0502020202020204" pitchFamily="34" charset="0"/>
                <a:ea typeface="Champagne &amp; Limousines" panose="020B0502020202020204" pitchFamily="34" charset="0"/>
              </a:rPr>
              <a:t>your</a:t>
            </a:r>
            <a:r>
              <a:rPr lang="fr-BE" sz="7200" dirty="0">
                <a:solidFill>
                  <a:srgbClr val="002060"/>
                </a:solidFill>
                <a:latin typeface="Champagne &amp; Limousines" panose="020B0502020202020204" pitchFamily="34" charset="0"/>
                <a:ea typeface="Champagne &amp; Limousines" panose="020B0502020202020204" pitchFamily="34" charset="0"/>
              </a:rPr>
              <a:t> Target?</a:t>
            </a:r>
          </a:p>
          <a:p>
            <a:pPr algn="ctr"/>
            <a:endParaRPr lang="fr-BE" sz="7200" b="1" dirty="0">
              <a:solidFill>
                <a:srgbClr val="002060"/>
              </a:solidFill>
              <a:effectLst/>
              <a:latin typeface="Champagne &amp; Limousines" panose="020B0502020202020204" pitchFamily="34" charset="0"/>
              <a:ea typeface="Champagne &amp; Limousines" panose="020B0502020202020204" pitchFamily="34" charset="0"/>
            </a:endParaRPr>
          </a:p>
        </p:txBody>
      </p:sp>
    </p:spTree>
    <p:extLst>
      <p:ext uri="{BB962C8B-B14F-4D97-AF65-F5344CB8AC3E}">
        <p14:creationId xmlns:p14="http://schemas.microsoft.com/office/powerpoint/2010/main" val="3855291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12">
            <a:extLst>
              <a:ext uri="{FF2B5EF4-FFF2-40B4-BE49-F238E27FC236}">
                <a16:creationId xmlns:a16="http://schemas.microsoft.com/office/drawing/2014/main" id="{7D47CDF4-A762-44C3-A1A8-94D4EDBA0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4377651" cy="6094410"/>
          </a:xfrm>
          <a:prstGeom prst="rect">
            <a:avLst/>
          </a:prstGeom>
        </p:spPr>
      </p:pic>
      <p:sp>
        <p:nvSpPr>
          <p:cNvPr id="4" name="Freeform 27">
            <a:extLst>
              <a:ext uri="{FF2B5EF4-FFF2-40B4-BE49-F238E27FC236}">
                <a16:creationId xmlns:a16="http://schemas.microsoft.com/office/drawing/2014/main" id="{7ECBBB1F-D2CA-449B-B41F-234E302CA9E4}"/>
              </a:ext>
            </a:extLst>
          </p:cNvPr>
          <p:cNvSpPr>
            <a:spLocks noChangeAspect="1" noChangeArrowheads="1"/>
          </p:cNvSpPr>
          <p:nvPr/>
        </p:nvSpPr>
        <p:spPr bwMode="auto">
          <a:xfrm rot="5400000">
            <a:off x="-407485" y="5570501"/>
            <a:ext cx="1862786" cy="1047819"/>
          </a:xfrm>
          <a:custGeom>
            <a:avLst/>
            <a:gdLst>
              <a:gd name="T0" fmla="*/ 1305 w 2610"/>
              <a:gd name="T1" fmla="*/ 0 h 1470"/>
              <a:gd name="T2" fmla="*/ 1305 w 2610"/>
              <a:gd name="T3" fmla="*/ 0 h 1470"/>
              <a:gd name="T4" fmla="*/ 1305 w 2610"/>
              <a:gd name="T5" fmla="*/ 0 h 1470"/>
              <a:gd name="T6" fmla="*/ 0 w 2610"/>
              <a:gd name="T7" fmla="*/ 1305 h 1470"/>
              <a:gd name="T8" fmla="*/ 0 w 2610"/>
              <a:gd name="T9" fmla="*/ 1469 h 1470"/>
              <a:gd name="T10" fmla="*/ 2609 w 2610"/>
              <a:gd name="T11" fmla="*/ 1469 h 1470"/>
              <a:gd name="T12" fmla="*/ 2609 w 2610"/>
              <a:gd name="T13" fmla="*/ 1305 h 1470"/>
              <a:gd name="T14" fmla="*/ 2609 w 2610"/>
              <a:gd name="T15" fmla="*/ 1305 h 1470"/>
              <a:gd name="T16" fmla="*/ 1305 w 2610"/>
              <a:gd name="T17" fmla="*/ 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0" h="1470">
                <a:moveTo>
                  <a:pt x="1305" y="0"/>
                </a:moveTo>
                <a:lnTo>
                  <a:pt x="1305" y="0"/>
                </a:lnTo>
                <a:lnTo>
                  <a:pt x="1305" y="0"/>
                </a:lnTo>
                <a:cubicBezTo>
                  <a:pt x="584" y="0"/>
                  <a:pt x="0" y="584"/>
                  <a:pt x="0" y="1305"/>
                </a:cubicBezTo>
                <a:lnTo>
                  <a:pt x="0" y="1469"/>
                </a:lnTo>
                <a:lnTo>
                  <a:pt x="2609" y="1469"/>
                </a:lnTo>
                <a:lnTo>
                  <a:pt x="2609" y="1305"/>
                </a:lnTo>
                <a:lnTo>
                  <a:pt x="2609" y="1305"/>
                </a:lnTo>
                <a:cubicBezTo>
                  <a:pt x="2609" y="584"/>
                  <a:pt x="2025" y="0"/>
                  <a:pt x="1305" y="0"/>
                </a:cubicBezTo>
              </a:path>
            </a:pathLst>
          </a:custGeom>
          <a:solidFill>
            <a:schemeClr val="accent1"/>
          </a:solidFill>
          <a:ln>
            <a:noFill/>
          </a:ln>
          <a:effectLst/>
        </p:spPr>
        <p:txBody>
          <a:bodyPr wrap="none" anchor="ctr"/>
          <a:lstStyle/>
          <a:p>
            <a:pPr algn="ctr"/>
            <a:endParaRPr lang="en-US" sz="4300" b="1" dirty="0">
              <a:solidFill>
                <a:schemeClr val="bg1"/>
              </a:solidFill>
              <a:latin typeface="Montserrat" panose="00000500000000000000" pitchFamily="2" charset="0"/>
            </a:endParaRPr>
          </a:p>
        </p:txBody>
      </p:sp>
      <p:sp>
        <p:nvSpPr>
          <p:cNvPr id="5" name="ZoneTexte 2">
            <a:extLst>
              <a:ext uri="{FF2B5EF4-FFF2-40B4-BE49-F238E27FC236}">
                <a16:creationId xmlns:a16="http://schemas.microsoft.com/office/drawing/2014/main" id="{BE5DAA4B-2F1C-4DEE-A179-F1DF93EC38CB}"/>
              </a:ext>
            </a:extLst>
          </p:cNvPr>
          <p:cNvSpPr txBox="1"/>
          <p:nvPr/>
        </p:nvSpPr>
        <p:spPr>
          <a:xfrm>
            <a:off x="3737658" y="2356967"/>
            <a:ext cx="17081623" cy="2308324"/>
          </a:xfrm>
          <a:prstGeom prst="rect">
            <a:avLst/>
          </a:prstGeom>
          <a:noFill/>
        </p:spPr>
        <p:txBody>
          <a:bodyPr wrap="square" rtlCol="0">
            <a:spAutoFit/>
          </a:bodyPr>
          <a:lstStyle/>
          <a:p>
            <a:pPr algn="ctr"/>
            <a:r>
              <a:rPr lang="fr-BE" sz="7200" b="1" dirty="0">
                <a:solidFill>
                  <a:schemeClr val="bg1"/>
                </a:solidFill>
                <a:latin typeface="Champagne &amp; Limousines" panose="020B0502020202020204" pitchFamily="34" charset="0"/>
                <a:ea typeface="Champagne &amp; Limousines" panose="020B0502020202020204" pitchFamily="34" charset="0"/>
              </a:rPr>
              <a:t>Help </a:t>
            </a:r>
            <a:r>
              <a:rPr lang="fr-BE" sz="7200" b="1" dirty="0" err="1">
                <a:solidFill>
                  <a:schemeClr val="bg1"/>
                </a:solidFill>
                <a:latin typeface="Champagne &amp; Limousines" panose="020B0502020202020204" pitchFamily="34" charset="0"/>
                <a:ea typeface="Champagne &amp; Limousines" panose="020B0502020202020204" pitchFamily="34" charset="0"/>
              </a:rPr>
              <a:t>your</a:t>
            </a:r>
            <a:r>
              <a:rPr lang="fr-BE" sz="7200" b="1" dirty="0">
                <a:solidFill>
                  <a:schemeClr val="bg1"/>
                </a:solidFill>
                <a:latin typeface="Champagne &amp; Limousines" panose="020B0502020202020204" pitchFamily="34" charset="0"/>
                <a:ea typeface="Champagne &amp; Limousines" panose="020B0502020202020204" pitchFamily="34" charset="0"/>
              </a:rPr>
              <a:t> prospect </a:t>
            </a:r>
          </a:p>
          <a:p>
            <a:pPr algn="ctr"/>
            <a:r>
              <a:rPr lang="fr-BE" sz="7200" b="1" dirty="0" err="1">
                <a:solidFill>
                  <a:srgbClr val="F2A654"/>
                </a:solidFill>
                <a:latin typeface="Champagne &amp; Limousines" panose="020B0502020202020204" pitchFamily="34" charset="0"/>
                <a:ea typeface="Champagne &amp; Limousines" panose="020B0502020202020204" pitchFamily="34" charset="0"/>
              </a:rPr>
              <a:t>Understand</a:t>
            </a:r>
            <a:endParaRPr lang="fr-BE" sz="7200" b="1" dirty="0">
              <a:solidFill>
                <a:srgbClr val="F2A654"/>
              </a:solidFill>
              <a:effectLst/>
              <a:latin typeface="Champagne &amp; Limousines" panose="020B0502020202020204" pitchFamily="34" charset="0"/>
              <a:ea typeface="Champagne &amp; Limousines" panose="020B0502020202020204" pitchFamily="34" charset="0"/>
            </a:endParaRPr>
          </a:p>
        </p:txBody>
      </p:sp>
      <p:sp>
        <p:nvSpPr>
          <p:cNvPr id="6" name="ZoneTexte 2">
            <a:extLst>
              <a:ext uri="{FF2B5EF4-FFF2-40B4-BE49-F238E27FC236}">
                <a16:creationId xmlns:a16="http://schemas.microsoft.com/office/drawing/2014/main" id="{AFAA5B02-19D3-415F-9DBE-A4FB1AEB411D}"/>
              </a:ext>
            </a:extLst>
          </p:cNvPr>
          <p:cNvSpPr txBox="1"/>
          <p:nvPr/>
        </p:nvSpPr>
        <p:spPr>
          <a:xfrm>
            <a:off x="3648012" y="6847636"/>
            <a:ext cx="17081623" cy="2308324"/>
          </a:xfrm>
          <a:prstGeom prst="rect">
            <a:avLst/>
          </a:prstGeom>
          <a:noFill/>
        </p:spPr>
        <p:txBody>
          <a:bodyPr wrap="square" rtlCol="0">
            <a:spAutoFit/>
          </a:bodyPr>
          <a:lstStyle/>
          <a:p>
            <a:pPr algn="ctr"/>
            <a:r>
              <a:rPr lang="fr-BE" sz="7200" dirty="0" err="1">
                <a:solidFill>
                  <a:srgbClr val="002060"/>
                </a:solidFill>
                <a:latin typeface="Champagne &amp; Limousines" panose="020B0502020202020204" pitchFamily="34" charset="0"/>
                <a:ea typeface="Champagne &amp; Limousines" panose="020B0502020202020204" pitchFamily="34" charset="0"/>
              </a:rPr>
              <a:t>What</a:t>
            </a:r>
            <a:r>
              <a:rPr lang="fr-BE" sz="7200" dirty="0">
                <a:solidFill>
                  <a:srgbClr val="002060"/>
                </a:solidFill>
                <a:latin typeface="Champagne &amp; Limousines" panose="020B0502020202020204" pitchFamily="34" charset="0"/>
                <a:ea typeface="Champagne &amp; Limousines" panose="020B0502020202020204" pitchFamily="34" charset="0"/>
              </a:rPr>
              <a:t> </a:t>
            </a:r>
            <a:r>
              <a:rPr lang="fr-BE" sz="7200" dirty="0" err="1">
                <a:solidFill>
                  <a:srgbClr val="002060"/>
                </a:solidFill>
                <a:latin typeface="Champagne &amp; Limousines" panose="020B0502020202020204" pitchFamily="34" charset="0"/>
                <a:ea typeface="Champagne &amp; Limousines" panose="020B0502020202020204" pitchFamily="34" charset="0"/>
              </a:rPr>
              <a:t>your</a:t>
            </a:r>
            <a:r>
              <a:rPr lang="fr-BE" sz="7200" dirty="0">
                <a:solidFill>
                  <a:srgbClr val="002060"/>
                </a:solidFill>
                <a:latin typeface="Champagne &amp; Limousines" panose="020B0502020202020204" pitchFamily="34" charset="0"/>
                <a:ea typeface="Champagne &amp; Limousines" panose="020B0502020202020204" pitchFamily="34" charset="0"/>
              </a:rPr>
              <a:t> </a:t>
            </a:r>
            <a:r>
              <a:rPr lang="fr-BE" sz="7200" dirty="0" err="1">
                <a:solidFill>
                  <a:srgbClr val="002060"/>
                </a:solidFill>
                <a:latin typeface="Champagne &amp; Limousines" panose="020B0502020202020204" pitchFamily="34" charset="0"/>
                <a:ea typeface="Champagne &amp; Limousines" panose="020B0502020202020204" pitchFamily="34" charset="0"/>
              </a:rPr>
              <a:t>product</a:t>
            </a:r>
            <a:r>
              <a:rPr lang="fr-BE" sz="7200" dirty="0">
                <a:solidFill>
                  <a:srgbClr val="002060"/>
                </a:solidFill>
                <a:latin typeface="Champagne &amp; Limousines" panose="020B0502020202020204" pitchFamily="34" charset="0"/>
                <a:ea typeface="Champagne &amp; Limousines" panose="020B0502020202020204" pitchFamily="34" charset="0"/>
              </a:rPr>
              <a:t> :</a:t>
            </a:r>
          </a:p>
          <a:p>
            <a:pPr algn="ctr"/>
            <a:endParaRPr lang="fr-BE" sz="7200" dirty="0">
              <a:solidFill>
                <a:srgbClr val="002060"/>
              </a:solidFill>
              <a:effectLst/>
              <a:latin typeface="Champagne &amp; Limousines" panose="020B0502020202020204" pitchFamily="34" charset="0"/>
              <a:ea typeface="Champagne &amp; Limousines" panose="020B0502020202020204" pitchFamily="34" charset="0"/>
            </a:endParaRPr>
          </a:p>
        </p:txBody>
      </p:sp>
      <p:sp>
        <p:nvSpPr>
          <p:cNvPr id="2" name="TextBox 1">
            <a:extLst>
              <a:ext uri="{FF2B5EF4-FFF2-40B4-BE49-F238E27FC236}">
                <a16:creationId xmlns:a16="http://schemas.microsoft.com/office/drawing/2014/main" id="{1CF6BC86-C37F-4C42-994A-0DD09A59F45F}"/>
              </a:ext>
            </a:extLst>
          </p:cNvPr>
          <p:cNvSpPr txBox="1"/>
          <p:nvPr/>
        </p:nvSpPr>
        <p:spPr>
          <a:xfrm>
            <a:off x="11152094" y="8857129"/>
            <a:ext cx="7118406" cy="3139321"/>
          </a:xfrm>
          <a:prstGeom prst="rect">
            <a:avLst/>
          </a:prstGeom>
          <a:noFill/>
        </p:spPr>
        <p:txBody>
          <a:bodyPr wrap="square" rtlCol="0">
            <a:spAutoFit/>
          </a:bodyPr>
          <a:lstStyle/>
          <a:p>
            <a:pPr marL="285750" indent="-285750">
              <a:buFont typeface="Arial" panose="020B0604020202020204" pitchFamily="34" charset="0"/>
              <a:buChar char="•"/>
            </a:pPr>
            <a:r>
              <a:rPr lang="fr-BE" sz="6000" b="1" dirty="0">
                <a:solidFill>
                  <a:srgbClr val="0070C0"/>
                </a:solidFill>
                <a:latin typeface="Champagne &amp; Limousines" panose="020B0502020202020204" pitchFamily="34" charset="0"/>
                <a:ea typeface="Champagne &amp; Limousines" panose="020B0502020202020204" pitchFamily="34" charset="0"/>
              </a:rPr>
              <a:t>IS</a:t>
            </a:r>
          </a:p>
          <a:p>
            <a:pPr marL="285750" indent="-285750">
              <a:buFont typeface="Arial" panose="020B0604020202020204" pitchFamily="34" charset="0"/>
              <a:buChar char="•"/>
            </a:pPr>
            <a:r>
              <a:rPr lang="fr-BE" sz="6000" b="1" dirty="0">
                <a:solidFill>
                  <a:srgbClr val="0070C0"/>
                </a:solidFill>
                <a:latin typeface="Champagne &amp; Limousines" panose="020B0502020202020204" pitchFamily="34" charset="0"/>
                <a:ea typeface="Champagne &amp; Limousines" panose="020B0502020202020204" pitchFamily="34" charset="0"/>
              </a:rPr>
              <a:t>DOES</a:t>
            </a:r>
          </a:p>
          <a:p>
            <a:pPr marL="285750" indent="-285750">
              <a:buFont typeface="Arial" panose="020B0604020202020204" pitchFamily="34" charset="0"/>
              <a:buChar char="•"/>
            </a:pPr>
            <a:r>
              <a:rPr lang="fr-BE" sz="6000" b="1" dirty="0">
                <a:solidFill>
                  <a:srgbClr val="0070C0"/>
                </a:solidFill>
                <a:latin typeface="Champagne &amp; Limousines" panose="020B0502020202020204" pitchFamily="34" charset="0"/>
                <a:ea typeface="Champagne &amp; Limousines" panose="020B0502020202020204" pitchFamily="34" charset="0"/>
              </a:rPr>
              <a:t>MEANS</a:t>
            </a:r>
          </a:p>
          <a:p>
            <a:endParaRPr lang="fr-BE" dirty="0"/>
          </a:p>
        </p:txBody>
      </p:sp>
    </p:spTree>
    <p:extLst>
      <p:ext uri="{BB962C8B-B14F-4D97-AF65-F5344CB8AC3E}">
        <p14:creationId xmlns:p14="http://schemas.microsoft.com/office/powerpoint/2010/main" val="1396045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2">
            <a:extLst>
              <a:ext uri="{FF2B5EF4-FFF2-40B4-BE49-F238E27FC236}">
                <a16:creationId xmlns:a16="http://schemas.microsoft.com/office/drawing/2014/main" id="{CAAD6DAB-7E77-4FD5-ACBC-B085C1C6AFEF}"/>
              </a:ext>
            </a:extLst>
          </p:cNvPr>
          <p:cNvSpPr txBox="1"/>
          <p:nvPr/>
        </p:nvSpPr>
        <p:spPr>
          <a:xfrm>
            <a:off x="2097941" y="6858000"/>
            <a:ext cx="20755501" cy="6186309"/>
          </a:xfrm>
          <a:prstGeom prst="rect">
            <a:avLst/>
          </a:prstGeom>
          <a:noFill/>
        </p:spPr>
        <p:txBody>
          <a:bodyPr wrap="square" rtlCol="0">
            <a:spAutoFit/>
          </a:bodyPr>
          <a:lstStyle/>
          <a:p>
            <a:pPr lvl="0"/>
            <a:r>
              <a:rPr lang="en-US" sz="4000" b="1" i="1" dirty="0">
                <a:solidFill>
                  <a:srgbClr val="002060"/>
                </a:solidFill>
                <a:latin typeface="Calibri" panose="020F0502020204030204" pitchFamily="34" charset="0"/>
                <a:ea typeface="Times New Roman" panose="02020603050405020304" pitchFamily="18" charset="0"/>
              </a:rPr>
              <a:t>BEST PRACTICES / MINDSET</a:t>
            </a:r>
            <a:endParaRPr lang="en-US" sz="4000" b="1" i="1" dirty="0">
              <a:solidFill>
                <a:srgbClr val="002060"/>
              </a:solidFill>
              <a:effectLst/>
              <a:latin typeface="Calibri" panose="020F0502020204030204" pitchFamily="34" charset="0"/>
              <a:ea typeface="Times New Roman" panose="02020603050405020304" pitchFamily="18" charset="0"/>
            </a:endParaRPr>
          </a:p>
          <a:p>
            <a:pPr lvl="0"/>
            <a:r>
              <a:rPr lang="en-US" sz="4000" b="1" i="1" dirty="0">
                <a:solidFill>
                  <a:srgbClr val="002060"/>
                </a:solidFill>
                <a:effectLst/>
                <a:latin typeface="Calibri" panose="020F0502020204030204" pitchFamily="34" charset="0"/>
                <a:ea typeface="Times New Roman" panose="02020603050405020304" pitchFamily="18" charset="0"/>
              </a:rPr>
              <a:t> </a:t>
            </a:r>
            <a:endParaRPr lang="fr-BE" sz="4000" dirty="0">
              <a:solidFill>
                <a:srgbClr val="002060"/>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US" sz="4000" i="1" dirty="0">
                <a:solidFill>
                  <a:srgbClr val="002060"/>
                </a:solidFill>
                <a:effectLst/>
                <a:latin typeface="Calibri" panose="020F0502020204030204" pitchFamily="34" charset="0"/>
                <a:ea typeface="Calibri" panose="020F0502020204030204" pitchFamily="34" charset="0"/>
              </a:rPr>
              <a:t>People buy </a:t>
            </a:r>
            <a:r>
              <a:rPr lang="en-US" sz="4000" b="1" i="1" dirty="0">
                <a:solidFill>
                  <a:schemeClr val="accent6">
                    <a:lumMod val="75000"/>
                  </a:schemeClr>
                </a:solidFill>
                <a:effectLst/>
                <a:latin typeface="Calibri" panose="020F0502020204030204" pitchFamily="34" charset="0"/>
                <a:ea typeface="Calibri" panose="020F0502020204030204" pitchFamily="34" charset="0"/>
              </a:rPr>
              <a:t>emotion</a:t>
            </a:r>
            <a:endParaRPr lang="fr-BE" sz="4000" b="1" dirty="0">
              <a:solidFill>
                <a:schemeClr val="accent6">
                  <a:lumMod val="75000"/>
                </a:schemeClr>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US" sz="4000" i="1" dirty="0">
                <a:solidFill>
                  <a:srgbClr val="002060"/>
                </a:solidFill>
                <a:effectLst/>
                <a:latin typeface="Calibri" panose="020F0502020204030204" pitchFamily="34" charset="0"/>
                <a:ea typeface="Calibri" panose="020F0502020204030204" pitchFamily="34" charset="0"/>
              </a:rPr>
              <a:t>Tell prospects your </a:t>
            </a:r>
            <a:r>
              <a:rPr lang="en-US" sz="4000" b="1" i="1" dirty="0">
                <a:solidFill>
                  <a:schemeClr val="accent6">
                    <a:lumMod val="75000"/>
                  </a:schemeClr>
                </a:solidFill>
                <a:effectLst/>
                <a:latin typeface="Calibri" panose="020F0502020204030204" pitchFamily="34" charset="0"/>
                <a:ea typeface="Calibri" panose="020F0502020204030204" pitchFamily="34" charset="0"/>
              </a:rPr>
              <a:t>pr</a:t>
            </a:r>
            <a:r>
              <a:rPr lang="en-US" sz="4000" b="1" i="1" dirty="0">
                <a:solidFill>
                  <a:schemeClr val="accent6">
                    <a:lumMod val="75000"/>
                  </a:schemeClr>
                </a:solidFill>
                <a:latin typeface="Calibri" panose="020F0502020204030204" pitchFamily="34" charset="0"/>
                <a:ea typeface="Calibri" panose="020F0502020204030204" pitchFamily="34" charset="0"/>
              </a:rPr>
              <a:t>ice</a:t>
            </a:r>
            <a:r>
              <a:rPr lang="en-US" sz="4000" i="1" dirty="0">
                <a:solidFill>
                  <a:srgbClr val="002060"/>
                </a:solidFill>
                <a:latin typeface="Calibri" panose="020F0502020204030204" pitchFamily="34" charset="0"/>
                <a:ea typeface="Calibri" panose="020F0502020204030204" pitchFamily="34" charset="0"/>
              </a:rPr>
              <a:t>, then, shut the fuck up</a:t>
            </a:r>
          </a:p>
          <a:p>
            <a:pPr marL="742950" lvl="1" indent="-285750">
              <a:buFont typeface="Courier New" panose="02070309020205020404" pitchFamily="49" charset="0"/>
              <a:buChar char="o"/>
            </a:pPr>
            <a:r>
              <a:rPr lang="en-US" sz="4000" i="1" dirty="0">
                <a:solidFill>
                  <a:srgbClr val="002060"/>
                </a:solidFill>
                <a:effectLst/>
                <a:latin typeface="Calibri" panose="020F0502020204030204" pitchFamily="34" charset="0"/>
                <a:ea typeface="Calibri" panose="020F0502020204030204" pitchFamily="34" charset="0"/>
              </a:rPr>
              <a:t>It’s easier to sell an offer that</a:t>
            </a:r>
            <a:r>
              <a:rPr lang="en-US" sz="4000" i="1" dirty="0">
                <a:solidFill>
                  <a:srgbClr val="002060"/>
                </a:solidFill>
                <a:latin typeface="Calibri" panose="020F0502020204030204" pitchFamily="34" charset="0"/>
                <a:ea typeface="Calibri" panose="020F0502020204030204" pitchFamily="34" charset="0"/>
              </a:rPr>
              <a:t> </a:t>
            </a:r>
            <a:r>
              <a:rPr lang="en-US" sz="4000" b="1" i="1" dirty="0">
                <a:solidFill>
                  <a:schemeClr val="accent6">
                    <a:lumMod val="75000"/>
                  </a:schemeClr>
                </a:solidFill>
                <a:latin typeface="Calibri" panose="020F0502020204030204" pitchFamily="34" charset="0"/>
                <a:ea typeface="Calibri" panose="020F0502020204030204" pitchFamily="34" charset="0"/>
              </a:rPr>
              <a:t>solves a pain </a:t>
            </a:r>
            <a:r>
              <a:rPr lang="en-US" sz="4000" i="1" dirty="0">
                <a:solidFill>
                  <a:srgbClr val="002060"/>
                </a:solidFill>
                <a:latin typeface="Calibri" panose="020F0502020204030204" pitchFamily="34" charset="0"/>
                <a:ea typeface="Calibri" panose="020F0502020204030204" pitchFamily="34" charset="0"/>
              </a:rPr>
              <a:t>than one fulfilling a desire.</a:t>
            </a:r>
            <a:endParaRPr lang="fr-BE" sz="4000" dirty="0">
              <a:solidFill>
                <a:srgbClr val="002060"/>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US" sz="4000" i="1" dirty="0">
                <a:solidFill>
                  <a:srgbClr val="002060"/>
                </a:solidFill>
                <a:latin typeface="Calibri" panose="020F0502020204030204" pitchFamily="34" charset="0"/>
                <a:ea typeface="Calibri" panose="020F0502020204030204" pitchFamily="34" charset="0"/>
              </a:rPr>
              <a:t>Whatever business you’re in, study </a:t>
            </a:r>
            <a:r>
              <a:rPr lang="en-US" sz="4000" b="1" i="1" dirty="0">
                <a:solidFill>
                  <a:schemeClr val="accent6">
                    <a:lumMod val="75000"/>
                  </a:schemeClr>
                </a:solidFill>
                <a:latin typeface="Calibri" panose="020F0502020204030204" pitchFamily="34" charset="0"/>
                <a:ea typeface="Calibri" panose="020F0502020204030204" pitchFamily="34" charset="0"/>
              </a:rPr>
              <a:t>psychology, cognitive bias, and body language</a:t>
            </a:r>
            <a:r>
              <a:rPr lang="en-US" sz="4000" i="1" dirty="0">
                <a:solidFill>
                  <a:srgbClr val="002060"/>
                </a:solidFill>
                <a:latin typeface="Calibri" panose="020F0502020204030204" pitchFamily="34" charset="0"/>
                <a:ea typeface="Calibri" panose="020F0502020204030204" pitchFamily="34" charset="0"/>
              </a:rPr>
              <a:t>.</a:t>
            </a:r>
          </a:p>
          <a:p>
            <a:pPr marL="742950" lvl="1" indent="-285750">
              <a:buFont typeface="Courier New" panose="02070309020205020404" pitchFamily="49" charset="0"/>
              <a:buChar char="o"/>
            </a:pPr>
            <a:r>
              <a:rPr lang="en-US" sz="4000" i="1" dirty="0">
                <a:solidFill>
                  <a:srgbClr val="002060"/>
                </a:solidFill>
                <a:latin typeface="Calibri" panose="020F0502020204030204" pitchFamily="34" charset="0"/>
                <a:ea typeface="Calibri" panose="020F0502020204030204" pitchFamily="34" charset="0"/>
              </a:rPr>
              <a:t>Your service / Product should </a:t>
            </a:r>
            <a:r>
              <a:rPr lang="en-US" sz="4000" b="1" i="1" dirty="0">
                <a:solidFill>
                  <a:schemeClr val="accent6">
                    <a:lumMod val="75000"/>
                  </a:schemeClr>
                </a:solidFill>
                <a:latin typeface="Calibri" panose="020F0502020204030204" pitchFamily="34" charset="0"/>
                <a:ea typeface="Calibri" panose="020F0502020204030204" pitchFamily="34" charset="0"/>
              </a:rPr>
              <a:t>meet demand</a:t>
            </a:r>
            <a:r>
              <a:rPr lang="en-US" sz="4000" i="1" dirty="0">
                <a:solidFill>
                  <a:srgbClr val="002060"/>
                </a:solidFill>
                <a:latin typeface="Calibri" panose="020F0502020204030204" pitchFamily="34" charset="0"/>
                <a:ea typeface="Calibri" panose="020F0502020204030204" pitchFamily="34" charset="0"/>
              </a:rPr>
              <a:t>, not try to create it.</a:t>
            </a:r>
          </a:p>
          <a:p>
            <a:pPr marL="742950" lvl="1" indent="-285750">
              <a:buFont typeface="Courier New" panose="02070309020205020404" pitchFamily="49" charset="0"/>
              <a:buChar char="o"/>
            </a:pPr>
            <a:r>
              <a:rPr lang="en-US" sz="4000" i="1" dirty="0">
                <a:solidFill>
                  <a:srgbClr val="002060"/>
                </a:solidFill>
                <a:latin typeface="Calibri" panose="020F0502020204030204" pitchFamily="34" charset="0"/>
                <a:ea typeface="Calibri" panose="020F0502020204030204" pitchFamily="34" charset="0"/>
              </a:rPr>
              <a:t>People don’t care about your offer, only what your offer </a:t>
            </a:r>
            <a:r>
              <a:rPr lang="en-US" sz="4000" b="1" i="1" dirty="0">
                <a:solidFill>
                  <a:schemeClr val="accent6">
                    <a:lumMod val="75000"/>
                  </a:schemeClr>
                </a:solidFill>
                <a:latin typeface="Calibri" panose="020F0502020204030204" pitchFamily="34" charset="0"/>
                <a:ea typeface="Calibri" panose="020F0502020204030204" pitchFamily="34" charset="0"/>
              </a:rPr>
              <a:t>can do for them</a:t>
            </a:r>
          </a:p>
          <a:p>
            <a:pPr marL="742950" lvl="1" indent="-285750">
              <a:buFont typeface="Courier New" panose="02070309020205020404" pitchFamily="49" charset="0"/>
              <a:buChar char="o"/>
            </a:pPr>
            <a:endParaRPr lang="en-US" sz="4000" b="1" i="1" dirty="0">
              <a:solidFill>
                <a:schemeClr val="accent6">
                  <a:lumMod val="75000"/>
                </a:schemeClr>
              </a:solidFill>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endParaRPr lang="en-US" b="1" i="1" dirty="0">
              <a:solidFill>
                <a:schemeClr val="accent6">
                  <a:lumMod val="75000"/>
                </a:schemeClr>
              </a:solidFill>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endParaRPr lang="en-US" i="1" dirty="0">
              <a:solidFill>
                <a:srgbClr val="002060"/>
              </a:solidFill>
              <a:effectLst/>
              <a:latin typeface="Calibri" panose="020F0502020204030204" pitchFamily="34" charset="0"/>
              <a:ea typeface="Times New Roman" panose="02020603050405020304" pitchFamily="18" charset="0"/>
            </a:endParaRPr>
          </a:p>
        </p:txBody>
      </p:sp>
      <p:pic>
        <p:nvPicPr>
          <p:cNvPr id="3" name="Espace réservé du contenu 12">
            <a:extLst>
              <a:ext uri="{FF2B5EF4-FFF2-40B4-BE49-F238E27FC236}">
                <a16:creationId xmlns:a16="http://schemas.microsoft.com/office/drawing/2014/main" id="{7D47CDF4-A762-44C3-A1A8-94D4EDBA0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4377651" cy="6094410"/>
          </a:xfrm>
          <a:prstGeom prst="rect">
            <a:avLst/>
          </a:prstGeom>
        </p:spPr>
      </p:pic>
      <p:sp>
        <p:nvSpPr>
          <p:cNvPr id="4" name="Freeform 27">
            <a:extLst>
              <a:ext uri="{FF2B5EF4-FFF2-40B4-BE49-F238E27FC236}">
                <a16:creationId xmlns:a16="http://schemas.microsoft.com/office/drawing/2014/main" id="{7ECBBB1F-D2CA-449B-B41F-234E302CA9E4}"/>
              </a:ext>
            </a:extLst>
          </p:cNvPr>
          <p:cNvSpPr>
            <a:spLocks noChangeAspect="1" noChangeArrowheads="1"/>
          </p:cNvSpPr>
          <p:nvPr/>
        </p:nvSpPr>
        <p:spPr bwMode="auto">
          <a:xfrm rot="5400000">
            <a:off x="-407485" y="5570501"/>
            <a:ext cx="1862786" cy="1047819"/>
          </a:xfrm>
          <a:custGeom>
            <a:avLst/>
            <a:gdLst>
              <a:gd name="T0" fmla="*/ 1305 w 2610"/>
              <a:gd name="T1" fmla="*/ 0 h 1470"/>
              <a:gd name="T2" fmla="*/ 1305 w 2610"/>
              <a:gd name="T3" fmla="*/ 0 h 1470"/>
              <a:gd name="T4" fmla="*/ 1305 w 2610"/>
              <a:gd name="T5" fmla="*/ 0 h 1470"/>
              <a:gd name="T6" fmla="*/ 0 w 2610"/>
              <a:gd name="T7" fmla="*/ 1305 h 1470"/>
              <a:gd name="T8" fmla="*/ 0 w 2610"/>
              <a:gd name="T9" fmla="*/ 1469 h 1470"/>
              <a:gd name="T10" fmla="*/ 2609 w 2610"/>
              <a:gd name="T11" fmla="*/ 1469 h 1470"/>
              <a:gd name="T12" fmla="*/ 2609 w 2610"/>
              <a:gd name="T13" fmla="*/ 1305 h 1470"/>
              <a:gd name="T14" fmla="*/ 2609 w 2610"/>
              <a:gd name="T15" fmla="*/ 1305 h 1470"/>
              <a:gd name="T16" fmla="*/ 1305 w 2610"/>
              <a:gd name="T17" fmla="*/ 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0" h="1470">
                <a:moveTo>
                  <a:pt x="1305" y="0"/>
                </a:moveTo>
                <a:lnTo>
                  <a:pt x="1305" y="0"/>
                </a:lnTo>
                <a:lnTo>
                  <a:pt x="1305" y="0"/>
                </a:lnTo>
                <a:cubicBezTo>
                  <a:pt x="584" y="0"/>
                  <a:pt x="0" y="584"/>
                  <a:pt x="0" y="1305"/>
                </a:cubicBezTo>
                <a:lnTo>
                  <a:pt x="0" y="1469"/>
                </a:lnTo>
                <a:lnTo>
                  <a:pt x="2609" y="1469"/>
                </a:lnTo>
                <a:lnTo>
                  <a:pt x="2609" y="1305"/>
                </a:lnTo>
                <a:lnTo>
                  <a:pt x="2609" y="1305"/>
                </a:lnTo>
                <a:cubicBezTo>
                  <a:pt x="2609" y="584"/>
                  <a:pt x="2025" y="0"/>
                  <a:pt x="1305" y="0"/>
                </a:cubicBezTo>
              </a:path>
            </a:pathLst>
          </a:custGeom>
          <a:solidFill>
            <a:schemeClr val="accent1"/>
          </a:solidFill>
          <a:ln>
            <a:noFill/>
          </a:ln>
          <a:effectLst/>
        </p:spPr>
        <p:txBody>
          <a:bodyPr wrap="none" anchor="ctr"/>
          <a:lstStyle/>
          <a:p>
            <a:pPr algn="ctr"/>
            <a:endParaRPr lang="en-US" sz="4300" b="1" dirty="0">
              <a:solidFill>
                <a:schemeClr val="bg1"/>
              </a:solidFill>
              <a:latin typeface="Montserrat" panose="00000500000000000000" pitchFamily="2" charset="0"/>
            </a:endParaRPr>
          </a:p>
        </p:txBody>
      </p:sp>
      <p:sp>
        <p:nvSpPr>
          <p:cNvPr id="5" name="ZoneTexte 2">
            <a:extLst>
              <a:ext uri="{FF2B5EF4-FFF2-40B4-BE49-F238E27FC236}">
                <a16:creationId xmlns:a16="http://schemas.microsoft.com/office/drawing/2014/main" id="{BE5DAA4B-2F1C-4DEE-A179-F1DF93EC38CB}"/>
              </a:ext>
            </a:extLst>
          </p:cNvPr>
          <p:cNvSpPr txBox="1"/>
          <p:nvPr/>
        </p:nvSpPr>
        <p:spPr>
          <a:xfrm>
            <a:off x="3737658" y="2356967"/>
            <a:ext cx="17081623" cy="2308324"/>
          </a:xfrm>
          <a:prstGeom prst="rect">
            <a:avLst/>
          </a:prstGeom>
          <a:noFill/>
        </p:spPr>
        <p:txBody>
          <a:bodyPr wrap="square" rtlCol="0">
            <a:spAutoFit/>
          </a:bodyPr>
          <a:lstStyle/>
          <a:p>
            <a:pPr algn="ctr"/>
            <a:r>
              <a:rPr lang="fr-BE" sz="7200" b="1" dirty="0">
                <a:solidFill>
                  <a:schemeClr val="bg1"/>
                </a:solidFill>
                <a:latin typeface="Champagne &amp; Limousines" panose="020B0502020202020204" pitchFamily="34" charset="0"/>
                <a:ea typeface="Champagne &amp; Limousines" panose="020B0502020202020204" pitchFamily="34" charset="0"/>
              </a:rPr>
              <a:t>The Secret to a Sales Pitch</a:t>
            </a:r>
          </a:p>
          <a:p>
            <a:pPr algn="ctr"/>
            <a:r>
              <a:rPr lang="fr-BE" sz="7200" b="1" dirty="0">
                <a:solidFill>
                  <a:srgbClr val="F2A654"/>
                </a:solidFill>
                <a:effectLst/>
                <a:latin typeface="Champagne &amp; Limousines" panose="020B0502020202020204" pitchFamily="34" charset="0"/>
                <a:ea typeface="Champagne &amp; Limousines" panose="020B0502020202020204" pitchFamily="34" charset="0"/>
              </a:rPr>
              <a:t>SUCCESS</a:t>
            </a:r>
          </a:p>
        </p:txBody>
      </p:sp>
    </p:spTree>
    <p:extLst>
      <p:ext uri="{BB962C8B-B14F-4D97-AF65-F5344CB8AC3E}">
        <p14:creationId xmlns:p14="http://schemas.microsoft.com/office/powerpoint/2010/main" val="2459911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2">
            <a:extLst>
              <a:ext uri="{FF2B5EF4-FFF2-40B4-BE49-F238E27FC236}">
                <a16:creationId xmlns:a16="http://schemas.microsoft.com/office/drawing/2014/main" id="{CAAD6DAB-7E77-4FD5-ACBC-B085C1C6AFEF}"/>
              </a:ext>
            </a:extLst>
          </p:cNvPr>
          <p:cNvSpPr txBox="1"/>
          <p:nvPr/>
        </p:nvSpPr>
        <p:spPr>
          <a:xfrm>
            <a:off x="2158287" y="6839323"/>
            <a:ext cx="18173666" cy="5232202"/>
          </a:xfrm>
          <a:prstGeom prst="rect">
            <a:avLst/>
          </a:prstGeom>
          <a:noFill/>
        </p:spPr>
        <p:txBody>
          <a:bodyPr wrap="square" rtlCol="0">
            <a:spAutoFit/>
          </a:bodyPr>
          <a:lstStyle/>
          <a:p>
            <a:pPr lvl="0"/>
            <a:r>
              <a:rPr lang="en-US" sz="4000" b="1" i="1" dirty="0">
                <a:solidFill>
                  <a:srgbClr val="002060"/>
                </a:solidFill>
                <a:latin typeface="Calibri" panose="020F0502020204030204" pitchFamily="34" charset="0"/>
                <a:ea typeface="Times New Roman" panose="02020603050405020304" pitchFamily="18" charset="0"/>
              </a:rPr>
              <a:t>BEST PRACTICES / MINDSET</a:t>
            </a:r>
            <a:endParaRPr lang="en-US" sz="4000" b="1" i="1" dirty="0">
              <a:solidFill>
                <a:srgbClr val="002060"/>
              </a:solidFill>
              <a:effectLst/>
              <a:latin typeface="Calibri" panose="020F0502020204030204" pitchFamily="34" charset="0"/>
              <a:ea typeface="Times New Roman" panose="02020603050405020304" pitchFamily="18" charset="0"/>
            </a:endParaRPr>
          </a:p>
          <a:p>
            <a:pPr lvl="0"/>
            <a:r>
              <a:rPr lang="en-US" sz="4000" b="1" i="1" dirty="0">
                <a:solidFill>
                  <a:srgbClr val="002060"/>
                </a:solidFill>
                <a:effectLst/>
                <a:latin typeface="Calibri" panose="020F0502020204030204" pitchFamily="34" charset="0"/>
                <a:ea typeface="Times New Roman" panose="02020603050405020304" pitchFamily="18" charset="0"/>
              </a:rPr>
              <a:t> </a:t>
            </a:r>
            <a:endParaRPr lang="fr-BE" sz="4000" dirty="0">
              <a:solidFill>
                <a:srgbClr val="002060"/>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US" sz="4000" i="1" dirty="0">
                <a:solidFill>
                  <a:srgbClr val="002060"/>
                </a:solidFill>
                <a:latin typeface="Calibri" panose="020F0502020204030204" pitchFamily="34" charset="0"/>
                <a:ea typeface="Calibri" panose="020F0502020204030204" pitchFamily="34" charset="0"/>
              </a:rPr>
              <a:t>The market isn’t “</a:t>
            </a:r>
            <a:r>
              <a:rPr lang="en-US" sz="4000" b="1" i="1" dirty="0">
                <a:solidFill>
                  <a:schemeClr val="accent6">
                    <a:lumMod val="75000"/>
                  </a:schemeClr>
                </a:solidFill>
                <a:latin typeface="Calibri" panose="020F0502020204030204" pitchFamily="34" charset="0"/>
                <a:ea typeface="Calibri" panose="020F0502020204030204" pitchFamily="34" charset="0"/>
              </a:rPr>
              <a:t>saturated</a:t>
            </a:r>
            <a:r>
              <a:rPr lang="en-US" sz="4000" i="1" dirty="0">
                <a:solidFill>
                  <a:srgbClr val="002060"/>
                </a:solidFill>
                <a:latin typeface="Calibri" panose="020F0502020204030204" pitchFamily="34" charset="0"/>
                <a:ea typeface="Calibri" panose="020F0502020204030204" pitchFamily="34" charset="0"/>
              </a:rPr>
              <a:t>”, your offer just sucks</a:t>
            </a:r>
          </a:p>
          <a:p>
            <a:pPr marL="742950" lvl="1" indent="-285750">
              <a:buFont typeface="Courier New" panose="02070309020205020404" pitchFamily="49" charset="0"/>
              <a:buChar char="o"/>
            </a:pPr>
            <a:r>
              <a:rPr lang="en-US" sz="4000" i="1" dirty="0">
                <a:solidFill>
                  <a:srgbClr val="002060"/>
                </a:solidFill>
                <a:effectLst/>
                <a:latin typeface="Calibri" panose="020F0502020204030204" pitchFamily="34" charset="0"/>
                <a:ea typeface="Calibri" panose="020F0502020204030204" pitchFamily="34" charset="0"/>
              </a:rPr>
              <a:t>You can be terribl</a:t>
            </a:r>
            <a:r>
              <a:rPr lang="en-US" sz="4000" i="1" dirty="0">
                <a:solidFill>
                  <a:srgbClr val="002060"/>
                </a:solidFill>
                <a:latin typeface="Calibri" panose="020F0502020204030204" pitchFamily="34" charset="0"/>
                <a:ea typeface="Calibri" panose="020F0502020204030204" pitchFamily="34" charset="0"/>
              </a:rPr>
              <a:t>e at sales calls even if you have a great offer</a:t>
            </a:r>
          </a:p>
          <a:p>
            <a:pPr marL="742950" lvl="1" indent="-285750">
              <a:buFont typeface="Courier New" panose="02070309020205020404" pitchFamily="49" charset="0"/>
              <a:buChar char="o"/>
            </a:pPr>
            <a:r>
              <a:rPr lang="en-US" sz="4000" i="1" dirty="0">
                <a:solidFill>
                  <a:srgbClr val="002060"/>
                </a:solidFill>
                <a:effectLst/>
                <a:latin typeface="Calibri" panose="020F0502020204030204" pitchFamily="34" charset="0"/>
                <a:ea typeface="Calibri" panose="020F0502020204030204" pitchFamily="34" charset="0"/>
              </a:rPr>
              <a:t>There’s no such thing as too high of price, only </a:t>
            </a:r>
            <a:r>
              <a:rPr lang="en-US" sz="4000" b="1" i="1" dirty="0">
                <a:solidFill>
                  <a:schemeClr val="accent6">
                    <a:lumMod val="75000"/>
                  </a:schemeClr>
                </a:solidFill>
                <a:effectLst/>
                <a:latin typeface="Calibri" panose="020F0502020204030204" pitchFamily="34" charset="0"/>
                <a:ea typeface="Calibri" panose="020F0502020204030204" pitchFamily="34" charset="0"/>
              </a:rPr>
              <a:t>too little value</a:t>
            </a:r>
            <a:r>
              <a:rPr lang="en-US" sz="4000" b="1" i="1" dirty="0">
                <a:solidFill>
                  <a:schemeClr val="accent6">
                    <a:lumMod val="75000"/>
                  </a:schemeClr>
                </a:solidFill>
                <a:latin typeface="Calibri" panose="020F0502020204030204" pitchFamily="34" charset="0"/>
                <a:ea typeface="Calibri" panose="020F0502020204030204" pitchFamily="34" charset="0"/>
              </a:rPr>
              <a:t>.</a:t>
            </a:r>
          </a:p>
          <a:p>
            <a:pPr marL="742950" lvl="1" indent="-285750">
              <a:buFont typeface="Courier New" panose="02070309020205020404" pitchFamily="49" charset="0"/>
              <a:buChar char="o"/>
            </a:pPr>
            <a:r>
              <a:rPr lang="en-US" sz="4000" b="1" i="1" dirty="0">
                <a:solidFill>
                  <a:schemeClr val="accent6">
                    <a:lumMod val="75000"/>
                  </a:schemeClr>
                </a:solidFill>
                <a:effectLst/>
                <a:latin typeface="Calibri" panose="020F0502020204030204" pitchFamily="34" charset="0"/>
                <a:ea typeface="Calibri" panose="020F0502020204030204" pitchFamily="34" charset="0"/>
              </a:rPr>
              <a:t>Specific word</a:t>
            </a:r>
            <a:r>
              <a:rPr lang="en-US" sz="4000" b="1" i="1" dirty="0">
                <a:solidFill>
                  <a:schemeClr val="accent6">
                    <a:lumMod val="75000"/>
                  </a:schemeClr>
                </a:solidFill>
                <a:latin typeface="Calibri" panose="020F0502020204030204" pitchFamily="34" charset="0"/>
                <a:ea typeface="Calibri" panose="020F0502020204030204" pitchFamily="34" charset="0"/>
              </a:rPr>
              <a:t>s and </a:t>
            </a:r>
            <a:r>
              <a:rPr lang="en-US" sz="4000" i="1" dirty="0">
                <a:solidFill>
                  <a:srgbClr val="002060"/>
                </a:solidFill>
                <a:latin typeface="Calibri" panose="020F0502020204030204" pitchFamily="34" charset="0"/>
                <a:ea typeface="Calibri" panose="020F0502020204030204" pitchFamily="34" charset="0"/>
              </a:rPr>
              <a:t>numbers are more believable than broad ones.</a:t>
            </a:r>
            <a:endParaRPr lang="fr-BE" sz="4000" dirty="0">
              <a:solidFill>
                <a:srgbClr val="002060"/>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US" sz="4000" b="1" i="1" dirty="0">
                <a:solidFill>
                  <a:schemeClr val="accent6">
                    <a:lumMod val="75000"/>
                  </a:schemeClr>
                </a:solidFill>
                <a:latin typeface="Calibri" panose="020F0502020204030204" pitchFamily="34" charset="0"/>
                <a:ea typeface="Calibri" panose="020F0502020204030204" pitchFamily="34" charset="0"/>
              </a:rPr>
              <a:t>A happy customer </a:t>
            </a:r>
            <a:r>
              <a:rPr lang="en-US" sz="4000" i="1" dirty="0">
                <a:solidFill>
                  <a:srgbClr val="002060"/>
                </a:solidFill>
                <a:latin typeface="Calibri" panose="020F0502020204030204" pitchFamily="34" charset="0"/>
                <a:ea typeface="Calibri" panose="020F0502020204030204" pitchFamily="34" charset="0"/>
              </a:rPr>
              <a:t>is the most powerful form of marketing</a:t>
            </a:r>
          </a:p>
          <a:p>
            <a:pPr marL="742950" lvl="1" indent="-285750">
              <a:buFont typeface="Courier New" panose="02070309020205020404" pitchFamily="49" charset="0"/>
              <a:buChar char="o"/>
            </a:pPr>
            <a:endParaRPr lang="en-US" i="1" dirty="0">
              <a:solidFill>
                <a:srgbClr val="002060"/>
              </a:solidFill>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endParaRPr lang="en-US" i="1" dirty="0">
              <a:solidFill>
                <a:srgbClr val="002060"/>
              </a:solidFill>
              <a:latin typeface="Calibri" panose="020F0502020204030204" pitchFamily="34" charset="0"/>
              <a:ea typeface="Times New Roman" panose="02020603050405020304" pitchFamily="18" charset="0"/>
            </a:endParaRPr>
          </a:p>
          <a:p>
            <a:pPr marL="742950" lvl="1" indent="-285750">
              <a:buFont typeface="Courier New" panose="02070309020205020404" pitchFamily="49" charset="0"/>
              <a:buChar char="o"/>
            </a:pPr>
            <a:endParaRPr lang="en-US" i="1" dirty="0">
              <a:solidFill>
                <a:srgbClr val="002060"/>
              </a:solidFill>
              <a:effectLst/>
              <a:latin typeface="Calibri" panose="020F0502020204030204" pitchFamily="34" charset="0"/>
              <a:ea typeface="Times New Roman" panose="02020603050405020304" pitchFamily="18" charset="0"/>
            </a:endParaRPr>
          </a:p>
        </p:txBody>
      </p:sp>
      <p:pic>
        <p:nvPicPr>
          <p:cNvPr id="8" name="Espace réservé du contenu 12">
            <a:extLst>
              <a:ext uri="{FF2B5EF4-FFF2-40B4-BE49-F238E27FC236}">
                <a16:creationId xmlns:a16="http://schemas.microsoft.com/office/drawing/2014/main" id="{6B8B24F6-8E2B-4FEA-BC3C-E539DE332F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4377651" cy="6094410"/>
          </a:xfrm>
          <a:prstGeom prst="rect">
            <a:avLst/>
          </a:prstGeom>
        </p:spPr>
      </p:pic>
      <p:sp>
        <p:nvSpPr>
          <p:cNvPr id="9" name="Freeform 27">
            <a:extLst>
              <a:ext uri="{FF2B5EF4-FFF2-40B4-BE49-F238E27FC236}">
                <a16:creationId xmlns:a16="http://schemas.microsoft.com/office/drawing/2014/main" id="{B8035FE7-3F10-4347-A1A5-8741E6B460D2}"/>
              </a:ext>
            </a:extLst>
          </p:cNvPr>
          <p:cNvSpPr>
            <a:spLocks noChangeAspect="1" noChangeArrowheads="1"/>
          </p:cNvSpPr>
          <p:nvPr/>
        </p:nvSpPr>
        <p:spPr bwMode="auto">
          <a:xfrm rot="5400000">
            <a:off x="-407485" y="5570501"/>
            <a:ext cx="1862786" cy="1047819"/>
          </a:xfrm>
          <a:custGeom>
            <a:avLst/>
            <a:gdLst>
              <a:gd name="T0" fmla="*/ 1305 w 2610"/>
              <a:gd name="T1" fmla="*/ 0 h 1470"/>
              <a:gd name="T2" fmla="*/ 1305 w 2610"/>
              <a:gd name="T3" fmla="*/ 0 h 1470"/>
              <a:gd name="T4" fmla="*/ 1305 w 2610"/>
              <a:gd name="T5" fmla="*/ 0 h 1470"/>
              <a:gd name="T6" fmla="*/ 0 w 2610"/>
              <a:gd name="T7" fmla="*/ 1305 h 1470"/>
              <a:gd name="T8" fmla="*/ 0 w 2610"/>
              <a:gd name="T9" fmla="*/ 1469 h 1470"/>
              <a:gd name="T10" fmla="*/ 2609 w 2610"/>
              <a:gd name="T11" fmla="*/ 1469 h 1470"/>
              <a:gd name="T12" fmla="*/ 2609 w 2610"/>
              <a:gd name="T13" fmla="*/ 1305 h 1470"/>
              <a:gd name="T14" fmla="*/ 2609 w 2610"/>
              <a:gd name="T15" fmla="*/ 1305 h 1470"/>
              <a:gd name="T16" fmla="*/ 1305 w 2610"/>
              <a:gd name="T17" fmla="*/ 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0" h="1470">
                <a:moveTo>
                  <a:pt x="1305" y="0"/>
                </a:moveTo>
                <a:lnTo>
                  <a:pt x="1305" y="0"/>
                </a:lnTo>
                <a:lnTo>
                  <a:pt x="1305" y="0"/>
                </a:lnTo>
                <a:cubicBezTo>
                  <a:pt x="584" y="0"/>
                  <a:pt x="0" y="584"/>
                  <a:pt x="0" y="1305"/>
                </a:cubicBezTo>
                <a:lnTo>
                  <a:pt x="0" y="1469"/>
                </a:lnTo>
                <a:lnTo>
                  <a:pt x="2609" y="1469"/>
                </a:lnTo>
                <a:lnTo>
                  <a:pt x="2609" y="1305"/>
                </a:lnTo>
                <a:lnTo>
                  <a:pt x="2609" y="1305"/>
                </a:lnTo>
                <a:cubicBezTo>
                  <a:pt x="2609" y="584"/>
                  <a:pt x="2025" y="0"/>
                  <a:pt x="1305" y="0"/>
                </a:cubicBezTo>
              </a:path>
            </a:pathLst>
          </a:custGeom>
          <a:solidFill>
            <a:schemeClr val="accent1"/>
          </a:solidFill>
          <a:ln>
            <a:noFill/>
          </a:ln>
          <a:effectLst/>
        </p:spPr>
        <p:txBody>
          <a:bodyPr wrap="none" anchor="ctr"/>
          <a:lstStyle/>
          <a:p>
            <a:pPr algn="ctr"/>
            <a:endParaRPr lang="en-US" sz="4300" b="1" dirty="0">
              <a:solidFill>
                <a:schemeClr val="bg1"/>
              </a:solidFill>
              <a:latin typeface="Montserrat" panose="00000500000000000000" pitchFamily="2" charset="0"/>
            </a:endParaRPr>
          </a:p>
        </p:txBody>
      </p:sp>
      <p:sp>
        <p:nvSpPr>
          <p:cNvPr id="11" name="ZoneTexte 2">
            <a:extLst>
              <a:ext uri="{FF2B5EF4-FFF2-40B4-BE49-F238E27FC236}">
                <a16:creationId xmlns:a16="http://schemas.microsoft.com/office/drawing/2014/main" id="{17491FD4-B86E-4227-A4EA-B5682FB2F1DB}"/>
              </a:ext>
            </a:extLst>
          </p:cNvPr>
          <p:cNvSpPr txBox="1"/>
          <p:nvPr/>
        </p:nvSpPr>
        <p:spPr>
          <a:xfrm>
            <a:off x="3737658" y="2356967"/>
            <a:ext cx="17081623" cy="2308324"/>
          </a:xfrm>
          <a:prstGeom prst="rect">
            <a:avLst/>
          </a:prstGeom>
          <a:noFill/>
        </p:spPr>
        <p:txBody>
          <a:bodyPr wrap="square" rtlCol="0">
            <a:spAutoFit/>
          </a:bodyPr>
          <a:lstStyle/>
          <a:p>
            <a:pPr algn="ctr"/>
            <a:r>
              <a:rPr lang="fr-BE" sz="7200" b="1" dirty="0">
                <a:solidFill>
                  <a:schemeClr val="bg1"/>
                </a:solidFill>
                <a:latin typeface="Champagne &amp; Limousines" panose="020B0502020202020204" pitchFamily="34" charset="0"/>
                <a:ea typeface="Champagne &amp; Limousines" panose="020B0502020202020204" pitchFamily="34" charset="0"/>
              </a:rPr>
              <a:t>The Secret to a Sales Pitch</a:t>
            </a:r>
          </a:p>
          <a:p>
            <a:pPr algn="ctr"/>
            <a:r>
              <a:rPr lang="fr-BE" sz="7200" b="1" dirty="0">
                <a:solidFill>
                  <a:srgbClr val="F2A654"/>
                </a:solidFill>
                <a:effectLst/>
                <a:latin typeface="Champagne &amp; Limousines" panose="020B0502020202020204" pitchFamily="34" charset="0"/>
                <a:ea typeface="Champagne &amp; Limousines" panose="020B0502020202020204" pitchFamily="34" charset="0"/>
              </a:rPr>
              <a:t>SUCCESS</a:t>
            </a:r>
          </a:p>
        </p:txBody>
      </p:sp>
    </p:spTree>
    <p:extLst>
      <p:ext uri="{BB962C8B-B14F-4D97-AF65-F5344CB8AC3E}">
        <p14:creationId xmlns:p14="http://schemas.microsoft.com/office/powerpoint/2010/main" val="8555065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2">
            <a:extLst>
              <a:ext uri="{FF2B5EF4-FFF2-40B4-BE49-F238E27FC236}">
                <a16:creationId xmlns:a16="http://schemas.microsoft.com/office/drawing/2014/main" id="{CAAD6DAB-7E77-4FD5-ACBC-B085C1C6AFEF}"/>
              </a:ext>
            </a:extLst>
          </p:cNvPr>
          <p:cNvSpPr txBox="1"/>
          <p:nvPr/>
        </p:nvSpPr>
        <p:spPr>
          <a:xfrm>
            <a:off x="2272229" y="7025804"/>
            <a:ext cx="20558279" cy="4678204"/>
          </a:xfrm>
          <a:prstGeom prst="rect">
            <a:avLst/>
          </a:prstGeom>
          <a:noFill/>
        </p:spPr>
        <p:txBody>
          <a:bodyPr wrap="square" rtlCol="0">
            <a:spAutoFit/>
          </a:bodyPr>
          <a:lstStyle/>
          <a:p>
            <a:pPr lvl="0"/>
            <a:r>
              <a:rPr lang="en-US" sz="4000" b="1" i="1" dirty="0">
                <a:solidFill>
                  <a:srgbClr val="002060"/>
                </a:solidFill>
                <a:latin typeface="Calibri" panose="020F0502020204030204" pitchFamily="34" charset="0"/>
                <a:ea typeface="Times New Roman" panose="02020603050405020304" pitchFamily="18" charset="0"/>
              </a:rPr>
              <a:t>BEST PRACTICES / MINDSET</a:t>
            </a:r>
            <a:endParaRPr lang="en-US" sz="4000" b="1" i="1" dirty="0">
              <a:solidFill>
                <a:srgbClr val="002060"/>
              </a:solidFill>
              <a:effectLst/>
              <a:latin typeface="Calibri" panose="020F0502020204030204" pitchFamily="34" charset="0"/>
              <a:ea typeface="Times New Roman" panose="02020603050405020304" pitchFamily="18" charset="0"/>
            </a:endParaRPr>
          </a:p>
          <a:p>
            <a:pPr lvl="0"/>
            <a:r>
              <a:rPr lang="en-US" sz="4000" b="1" i="1" dirty="0">
                <a:solidFill>
                  <a:srgbClr val="002060"/>
                </a:solidFill>
                <a:effectLst/>
                <a:latin typeface="Calibri" panose="020F0502020204030204" pitchFamily="34" charset="0"/>
                <a:ea typeface="Times New Roman" panose="02020603050405020304" pitchFamily="18" charset="0"/>
              </a:rPr>
              <a:t> </a:t>
            </a:r>
            <a:endParaRPr lang="en-US" sz="4000" i="1" dirty="0">
              <a:solidFill>
                <a:srgbClr val="002060"/>
              </a:solidFill>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US" sz="4000" i="1" dirty="0">
                <a:solidFill>
                  <a:srgbClr val="002060"/>
                </a:solidFill>
                <a:effectLst/>
                <a:latin typeface="Calibri" panose="020F0502020204030204" pitchFamily="34" charset="0"/>
                <a:ea typeface="Calibri" panose="020F0502020204030204" pitchFamily="34" charset="0"/>
              </a:rPr>
              <a:t>Sales is about </a:t>
            </a:r>
            <a:r>
              <a:rPr lang="en-US" sz="4000" b="1" i="1" dirty="0">
                <a:solidFill>
                  <a:schemeClr val="accent6">
                    <a:lumMod val="75000"/>
                  </a:schemeClr>
                </a:solidFill>
                <a:effectLst/>
                <a:latin typeface="Calibri" panose="020F0502020204030204" pitchFamily="34" charset="0"/>
                <a:ea typeface="Calibri" panose="020F0502020204030204" pitchFamily="34" charset="0"/>
              </a:rPr>
              <a:t>list</a:t>
            </a:r>
            <a:r>
              <a:rPr lang="en-US" sz="4000" b="1" i="1" dirty="0">
                <a:solidFill>
                  <a:schemeClr val="accent6">
                    <a:lumMod val="75000"/>
                  </a:schemeClr>
                </a:solidFill>
                <a:latin typeface="Calibri" panose="020F0502020204030204" pitchFamily="34" charset="0"/>
                <a:ea typeface="Calibri" panose="020F0502020204030204" pitchFamily="34" charset="0"/>
              </a:rPr>
              <a:t>ening</a:t>
            </a:r>
            <a:endParaRPr lang="fr-BE" sz="4000" b="1" dirty="0">
              <a:solidFill>
                <a:schemeClr val="accent6">
                  <a:lumMod val="75000"/>
                </a:schemeClr>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US" sz="4000" i="1" dirty="0">
                <a:solidFill>
                  <a:srgbClr val="002060"/>
                </a:solidFill>
                <a:effectLst/>
                <a:latin typeface="Calibri" panose="020F0502020204030204" pitchFamily="34" charset="0"/>
                <a:ea typeface="Calibri" panose="020F0502020204030204" pitchFamily="34" charset="0"/>
              </a:rPr>
              <a:t>Marketing &amp; sales is about </a:t>
            </a:r>
            <a:r>
              <a:rPr lang="en-US" sz="4000" b="1" i="1" dirty="0">
                <a:solidFill>
                  <a:schemeClr val="accent6">
                    <a:lumMod val="75000"/>
                  </a:schemeClr>
                </a:solidFill>
                <a:effectLst/>
                <a:latin typeface="Calibri" panose="020F0502020204030204" pitchFamily="34" charset="0"/>
                <a:ea typeface="Calibri" panose="020F0502020204030204" pitchFamily="34" charset="0"/>
              </a:rPr>
              <a:t>empathy </a:t>
            </a:r>
            <a:endParaRPr lang="fr-BE" sz="4000" b="1" dirty="0">
              <a:solidFill>
                <a:schemeClr val="accent6">
                  <a:lumMod val="75000"/>
                </a:schemeClr>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US" sz="4000" i="1" dirty="0">
                <a:solidFill>
                  <a:srgbClr val="002060"/>
                </a:solidFill>
                <a:latin typeface="Calibri" panose="020F0502020204030204" pitchFamily="34" charset="0"/>
                <a:ea typeface="Times New Roman" panose="02020603050405020304" pitchFamily="18" charset="0"/>
              </a:rPr>
              <a:t>Use the words “</a:t>
            </a:r>
            <a:r>
              <a:rPr lang="en-US" sz="4000" b="1" i="1" dirty="0">
                <a:solidFill>
                  <a:schemeClr val="accent6">
                    <a:lumMod val="75000"/>
                  </a:schemeClr>
                </a:solidFill>
                <a:latin typeface="Calibri" panose="020F0502020204030204" pitchFamily="34" charset="0"/>
                <a:ea typeface="Times New Roman" panose="02020603050405020304" pitchFamily="18" charset="0"/>
              </a:rPr>
              <a:t>you</a:t>
            </a:r>
            <a:r>
              <a:rPr lang="en-US" sz="4000" i="1" dirty="0">
                <a:solidFill>
                  <a:srgbClr val="002060"/>
                </a:solidFill>
                <a:latin typeface="Calibri" panose="020F0502020204030204" pitchFamily="34" charset="0"/>
                <a:ea typeface="Times New Roman" panose="02020603050405020304" pitchFamily="18" charset="0"/>
              </a:rPr>
              <a:t>” and “</a:t>
            </a:r>
            <a:r>
              <a:rPr lang="en-US" sz="4000" b="1" i="1" dirty="0">
                <a:solidFill>
                  <a:schemeClr val="accent6">
                    <a:lumMod val="75000"/>
                  </a:schemeClr>
                </a:solidFill>
                <a:latin typeface="Calibri" panose="020F0502020204030204" pitchFamily="34" charset="0"/>
                <a:ea typeface="Times New Roman" panose="02020603050405020304" pitchFamily="18" charset="0"/>
              </a:rPr>
              <a:t>your</a:t>
            </a:r>
            <a:r>
              <a:rPr lang="en-US" sz="4000" i="1" dirty="0">
                <a:solidFill>
                  <a:srgbClr val="002060"/>
                </a:solidFill>
                <a:latin typeface="Calibri" panose="020F0502020204030204" pitchFamily="34" charset="0"/>
                <a:ea typeface="Times New Roman" panose="02020603050405020304" pitchFamily="18" charset="0"/>
              </a:rPr>
              <a:t>” in your pitch to make it more engaging.</a:t>
            </a:r>
          </a:p>
          <a:p>
            <a:pPr marL="742950" lvl="1" indent="-285750">
              <a:buFont typeface="Courier New" panose="02070309020205020404" pitchFamily="49" charset="0"/>
              <a:buChar char="o"/>
            </a:pPr>
            <a:r>
              <a:rPr lang="en-US" sz="4000" b="1" i="1" dirty="0">
                <a:solidFill>
                  <a:schemeClr val="accent6">
                    <a:lumMod val="75000"/>
                  </a:schemeClr>
                </a:solidFill>
                <a:latin typeface="Calibri" panose="020F0502020204030204" pitchFamily="34" charset="0"/>
                <a:ea typeface="Times New Roman" panose="02020603050405020304" pitchFamily="18" charset="0"/>
              </a:rPr>
              <a:t>Use headlines </a:t>
            </a:r>
            <a:r>
              <a:rPr lang="en-US" sz="4000" i="1" dirty="0">
                <a:solidFill>
                  <a:srgbClr val="002060"/>
                </a:solidFill>
                <a:latin typeface="Calibri" panose="020F0502020204030204" pitchFamily="34" charset="0"/>
                <a:ea typeface="Times New Roman" panose="02020603050405020304" pitchFamily="18" charset="0"/>
              </a:rPr>
              <a:t>to steal attention and </a:t>
            </a:r>
            <a:r>
              <a:rPr lang="en-US" sz="4000" b="1" i="1" dirty="0">
                <a:solidFill>
                  <a:schemeClr val="accent6">
                    <a:lumMod val="75000"/>
                  </a:schemeClr>
                </a:solidFill>
                <a:latin typeface="Calibri" panose="020F0502020204030204" pitchFamily="34" charset="0"/>
                <a:ea typeface="Times New Roman" panose="02020603050405020304" pitchFamily="18" charset="0"/>
              </a:rPr>
              <a:t>hooks</a:t>
            </a:r>
            <a:r>
              <a:rPr lang="en-US" sz="4000" i="1" dirty="0">
                <a:solidFill>
                  <a:srgbClr val="002060"/>
                </a:solidFill>
                <a:latin typeface="Calibri" panose="020F0502020204030204" pitchFamily="34" charset="0"/>
                <a:ea typeface="Times New Roman" panose="02020603050405020304" pitchFamily="18" charset="0"/>
              </a:rPr>
              <a:t> to keep it.</a:t>
            </a:r>
          </a:p>
          <a:p>
            <a:pPr marL="742950" lvl="1" indent="-285750">
              <a:buFont typeface="Courier New" panose="02070309020205020404" pitchFamily="49" charset="0"/>
              <a:buChar char="o"/>
            </a:pPr>
            <a:r>
              <a:rPr lang="en-US" sz="4000" i="1" dirty="0">
                <a:solidFill>
                  <a:srgbClr val="002060"/>
                </a:solidFill>
                <a:latin typeface="Calibri" panose="020F0502020204030204" pitchFamily="34" charset="0"/>
                <a:ea typeface="Times New Roman" panose="02020603050405020304" pitchFamily="18" charset="0"/>
              </a:rPr>
              <a:t>An  average product with great marketing will outsell a great product with bad marketing</a:t>
            </a:r>
            <a:r>
              <a:rPr lang="en-US" i="1" dirty="0">
                <a:solidFill>
                  <a:srgbClr val="002060"/>
                </a:solidFill>
                <a:latin typeface="Calibri" panose="020F0502020204030204" pitchFamily="34" charset="0"/>
                <a:ea typeface="Times New Roman" panose="02020603050405020304" pitchFamily="18" charset="0"/>
              </a:rPr>
              <a:t>.</a:t>
            </a:r>
          </a:p>
          <a:p>
            <a:pPr marL="742950" lvl="1" indent="-285750">
              <a:buFont typeface="Courier New" panose="02070309020205020404" pitchFamily="49" charset="0"/>
              <a:buChar char="o"/>
            </a:pPr>
            <a:endParaRPr lang="en-US" i="1" dirty="0">
              <a:solidFill>
                <a:srgbClr val="002060"/>
              </a:solidFill>
              <a:effectLst/>
              <a:latin typeface="Calibri" panose="020F0502020204030204" pitchFamily="34" charset="0"/>
              <a:ea typeface="Times New Roman" panose="02020603050405020304" pitchFamily="18" charset="0"/>
            </a:endParaRPr>
          </a:p>
        </p:txBody>
      </p:sp>
      <p:pic>
        <p:nvPicPr>
          <p:cNvPr id="3" name="Espace réservé du contenu 12">
            <a:extLst>
              <a:ext uri="{FF2B5EF4-FFF2-40B4-BE49-F238E27FC236}">
                <a16:creationId xmlns:a16="http://schemas.microsoft.com/office/drawing/2014/main" id="{BAD59169-4417-44D5-9F4B-5EEE3C40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4377651" cy="6094410"/>
          </a:xfrm>
          <a:prstGeom prst="rect">
            <a:avLst/>
          </a:prstGeom>
        </p:spPr>
      </p:pic>
      <p:sp>
        <p:nvSpPr>
          <p:cNvPr id="4" name="Freeform 27">
            <a:extLst>
              <a:ext uri="{FF2B5EF4-FFF2-40B4-BE49-F238E27FC236}">
                <a16:creationId xmlns:a16="http://schemas.microsoft.com/office/drawing/2014/main" id="{512C5DB4-EF3D-4A05-9339-7EE908FC19A6}"/>
              </a:ext>
            </a:extLst>
          </p:cNvPr>
          <p:cNvSpPr>
            <a:spLocks noChangeAspect="1" noChangeArrowheads="1"/>
          </p:cNvSpPr>
          <p:nvPr/>
        </p:nvSpPr>
        <p:spPr bwMode="auto">
          <a:xfrm rot="5400000">
            <a:off x="-407485" y="5570501"/>
            <a:ext cx="1862786" cy="1047819"/>
          </a:xfrm>
          <a:custGeom>
            <a:avLst/>
            <a:gdLst>
              <a:gd name="T0" fmla="*/ 1305 w 2610"/>
              <a:gd name="T1" fmla="*/ 0 h 1470"/>
              <a:gd name="T2" fmla="*/ 1305 w 2610"/>
              <a:gd name="T3" fmla="*/ 0 h 1470"/>
              <a:gd name="T4" fmla="*/ 1305 w 2610"/>
              <a:gd name="T5" fmla="*/ 0 h 1470"/>
              <a:gd name="T6" fmla="*/ 0 w 2610"/>
              <a:gd name="T7" fmla="*/ 1305 h 1470"/>
              <a:gd name="T8" fmla="*/ 0 w 2610"/>
              <a:gd name="T9" fmla="*/ 1469 h 1470"/>
              <a:gd name="T10" fmla="*/ 2609 w 2610"/>
              <a:gd name="T11" fmla="*/ 1469 h 1470"/>
              <a:gd name="T12" fmla="*/ 2609 w 2610"/>
              <a:gd name="T13" fmla="*/ 1305 h 1470"/>
              <a:gd name="T14" fmla="*/ 2609 w 2610"/>
              <a:gd name="T15" fmla="*/ 1305 h 1470"/>
              <a:gd name="T16" fmla="*/ 1305 w 2610"/>
              <a:gd name="T17" fmla="*/ 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0" h="1470">
                <a:moveTo>
                  <a:pt x="1305" y="0"/>
                </a:moveTo>
                <a:lnTo>
                  <a:pt x="1305" y="0"/>
                </a:lnTo>
                <a:lnTo>
                  <a:pt x="1305" y="0"/>
                </a:lnTo>
                <a:cubicBezTo>
                  <a:pt x="584" y="0"/>
                  <a:pt x="0" y="584"/>
                  <a:pt x="0" y="1305"/>
                </a:cubicBezTo>
                <a:lnTo>
                  <a:pt x="0" y="1469"/>
                </a:lnTo>
                <a:lnTo>
                  <a:pt x="2609" y="1469"/>
                </a:lnTo>
                <a:lnTo>
                  <a:pt x="2609" y="1305"/>
                </a:lnTo>
                <a:lnTo>
                  <a:pt x="2609" y="1305"/>
                </a:lnTo>
                <a:cubicBezTo>
                  <a:pt x="2609" y="584"/>
                  <a:pt x="2025" y="0"/>
                  <a:pt x="1305" y="0"/>
                </a:cubicBezTo>
              </a:path>
            </a:pathLst>
          </a:custGeom>
          <a:solidFill>
            <a:schemeClr val="accent1"/>
          </a:solidFill>
          <a:ln>
            <a:noFill/>
          </a:ln>
          <a:effectLst/>
        </p:spPr>
        <p:txBody>
          <a:bodyPr wrap="none" anchor="ctr"/>
          <a:lstStyle/>
          <a:p>
            <a:pPr algn="ctr"/>
            <a:endParaRPr lang="en-US" sz="4300" b="1" dirty="0">
              <a:solidFill>
                <a:schemeClr val="bg1"/>
              </a:solidFill>
              <a:latin typeface="Montserrat" panose="00000500000000000000" pitchFamily="2" charset="0"/>
            </a:endParaRPr>
          </a:p>
        </p:txBody>
      </p:sp>
      <p:sp>
        <p:nvSpPr>
          <p:cNvPr id="8" name="ZoneTexte 2">
            <a:extLst>
              <a:ext uri="{FF2B5EF4-FFF2-40B4-BE49-F238E27FC236}">
                <a16:creationId xmlns:a16="http://schemas.microsoft.com/office/drawing/2014/main" id="{C5C34A7F-9E27-41D2-AE77-448F40B12254}"/>
              </a:ext>
            </a:extLst>
          </p:cNvPr>
          <p:cNvSpPr txBox="1"/>
          <p:nvPr/>
        </p:nvSpPr>
        <p:spPr>
          <a:xfrm>
            <a:off x="3737658" y="2356967"/>
            <a:ext cx="17081623" cy="2308324"/>
          </a:xfrm>
          <a:prstGeom prst="rect">
            <a:avLst/>
          </a:prstGeom>
          <a:noFill/>
        </p:spPr>
        <p:txBody>
          <a:bodyPr wrap="square" rtlCol="0">
            <a:spAutoFit/>
          </a:bodyPr>
          <a:lstStyle/>
          <a:p>
            <a:pPr algn="ctr"/>
            <a:r>
              <a:rPr lang="fr-BE" sz="7200" b="1" dirty="0">
                <a:solidFill>
                  <a:schemeClr val="bg1"/>
                </a:solidFill>
                <a:latin typeface="Champagne &amp; Limousines" panose="020B0502020202020204" pitchFamily="34" charset="0"/>
                <a:ea typeface="Champagne &amp; Limousines" panose="020B0502020202020204" pitchFamily="34" charset="0"/>
              </a:rPr>
              <a:t>The Secret to a Sales Pitch</a:t>
            </a:r>
          </a:p>
          <a:p>
            <a:pPr algn="ctr"/>
            <a:r>
              <a:rPr lang="fr-BE" sz="7200" b="1" dirty="0">
                <a:solidFill>
                  <a:srgbClr val="F2A654"/>
                </a:solidFill>
                <a:effectLst/>
                <a:latin typeface="Champagne &amp; Limousines" panose="020B0502020202020204" pitchFamily="34" charset="0"/>
                <a:ea typeface="Champagne &amp; Limousines" panose="020B0502020202020204" pitchFamily="34" charset="0"/>
              </a:rPr>
              <a:t>SUCCESS</a:t>
            </a:r>
          </a:p>
        </p:txBody>
      </p:sp>
    </p:spTree>
    <p:extLst>
      <p:ext uri="{BB962C8B-B14F-4D97-AF65-F5344CB8AC3E}">
        <p14:creationId xmlns:p14="http://schemas.microsoft.com/office/powerpoint/2010/main" val="3204492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2">
            <a:extLst>
              <a:ext uri="{FF2B5EF4-FFF2-40B4-BE49-F238E27FC236}">
                <a16:creationId xmlns:a16="http://schemas.microsoft.com/office/drawing/2014/main" id="{CAAD6DAB-7E77-4FD5-ACBC-B085C1C6AFEF}"/>
              </a:ext>
            </a:extLst>
          </p:cNvPr>
          <p:cNvSpPr txBox="1"/>
          <p:nvPr/>
        </p:nvSpPr>
        <p:spPr>
          <a:xfrm>
            <a:off x="2363827" y="7025804"/>
            <a:ext cx="20665855" cy="5570756"/>
          </a:xfrm>
          <a:prstGeom prst="rect">
            <a:avLst/>
          </a:prstGeom>
          <a:noFill/>
        </p:spPr>
        <p:txBody>
          <a:bodyPr wrap="square" rtlCol="0">
            <a:spAutoFit/>
          </a:bodyPr>
          <a:lstStyle/>
          <a:p>
            <a:pPr lvl="0"/>
            <a:r>
              <a:rPr lang="en-US" sz="4000" b="1" i="1" dirty="0">
                <a:solidFill>
                  <a:srgbClr val="002060"/>
                </a:solidFill>
                <a:latin typeface="Calibri" panose="020F0502020204030204" pitchFamily="34" charset="0"/>
                <a:ea typeface="Times New Roman" panose="02020603050405020304" pitchFamily="18" charset="0"/>
              </a:rPr>
              <a:t>BEST PRACTICES / MINDSET</a:t>
            </a:r>
            <a:endParaRPr lang="en-US" sz="4000" b="1" i="1" dirty="0">
              <a:solidFill>
                <a:srgbClr val="002060"/>
              </a:solidFill>
              <a:effectLst/>
              <a:latin typeface="Calibri" panose="020F0502020204030204" pitchFamily="34" charset="0"/>
              <a:ea typeface="Times New Roman" panose="02020603050405020304" pitchFamily="18" charset="0"/>
            </a:endParaRPr>
          </a:p>
          <a:p>
            <a:pPr lvl="0"/>
            <a:r>
              <a:rPr lang="en-US" sz="4000" b="1" i="1" dirty="0">
                <a:solidFill>
                  <a:srgbClr val="002060"/>
                </a:solidFill>
                <a:effectLst/>
                <a:latin typeface="Calibri" panose="020F0502020204030204" pitchFamily="34" charset="0"/>
                <a:ea typeface="Times New Roman" panose="02020603050405020304" pitchFamily="18" charset="0"/>
              </a:rPr>
              <a:t> </a:t>
            </a:r>
            <a:endParaRPr lang="en-US" sz="4000" i="1" dirty="0">
              <a:solidFill>
                <a:srgbClr val="002060"/>
              </a:solidFill>
              <a:effectLst/>
              <a:latin typeface="Calibri" panose="020F0502020204030204" pitchFamily="34" charset="0"/>
              <a:ea typeface="Times New Roman" panose="02020603050405020304" pitchFamily="18" charset="0"/>
            </a:endParaRPr>
          </a:p>
          <a:p>
            <a:pPr marL="742950" lvl="1" indent="-285750">
              <a:buFont typeface="Courier New" panose="02070309020205020404" pitchFamily="49" charset="0"/>
              <a:buChar char="o"/>
            </a:pPr>
            <a:r>
              <a:rPr lang="en-US" sz="4000" i="1" dirty="0">
                <a:solidFill>
                  <a:srgbClr val="002060"/>
                </a:solidFill>
                <a:latin typeface="Calibri" panose="020F0502020204030204" pitchFamily="34" charset="0"/>
                <a:ea typeface="Times New Roman" panose="02020603050405020304" pitchFamily="18" charset="0"/>
              </a:rPr>
              <a:t>Charge “</a:t>
            </a:r>
            <a:r>
              <a:rPr lang="en-US" sz="4000" b="1" i="1" dirty="0">
                <a:solidFill>
                  <a:schemeClr val="accent6">
                    <a:lumMod val="75000"/>
                  </a:schemeClr>
                </a:solidFill>
                <a:latin typeface="Calibri" panose="020F0502020204030204" pitchFamily="34" charset="0"/>
                <a:ea typeface="Times New Roman" panose="02020603050405020304" pitchFamily="18" charset="0"/>
              </a:rPr>
              <a:t>high</a:t>
            </a:r>
            <a:r>
              <a:rPr lang="en-US" sz="4000" i="1" dirty="0">
                <a:solidFill>
                  <a:srgbClr val="002060"/>
                </a:solidFill>
                <a:latin typeface="Calibri" panose="020F0502020204030204" pitchFamily="34" charset="0"/>
                <a:ea typeface="Times New Roman" panose="02020603050405020304" pitchFamily="18" charset="0"/>
              </a:rPr>
              <a:t>” prices so you can deliver </a:t>
            </a:r>
            <a:r>
              <a:rPr lang="en-US" sz="4000" b="1" i="1" dirty="0">
                <a:solidFill>
                  <a:schemeClr val="accent6">
                    <a:lumMod val="75000"/>
                  </a:schemeClr>
                </a:solidFill>
                <a:latin typeface="Calibri" panose="020F0502020204030204" pitchFamily="34" charset="0"/>
                <a:ea typeface="Times New Roman" panose="02020603050405020304" pitchFamily="18" charset="0"/>
              </a:rPr>
              <a:t>more value </a:t>
            </a:r>
            <a:r>
              <a:rPr lang="en-US" sz="4000" i="1" dirty="0">
                <a:solidFill>
                  <a:srgbClr val="002060"/>
                </a:solidFill>
                <a:latin typeface="Calibri" panose="020F0502020204030204" pitchFamily="34" charset="0"/>
                <a:ea typeface="Times New Roman" panose="02020603050405020304" pitchFamily="18" charset="0"/>
              </a:rPr>
              <a:t>for your clients.</a:t>
            </a:r>
          </a:p>
          <a:p>
            <a:pPr marL="742950" lvl="1" indent="-285750">
              <a:buFont typeface="Courier New" panose="02070309020205020404" pitchFamily="49" charset="0"/>
              <a:buChar char="o"/>
            </a:pPr>
            <a:r>
              <a:rPr lang="en-US" sz="4000" i="1" dirty="0">
                <a:solidFill>
                  <a:srgbClr val="002060"/>
                </a:solidFill>
                <a:latin typeface="Calibri" panose="020F0502020204030204" pitchFamily="34" charset="0"/>
                <a:ea typeface="Times New Roman" panose="02020603050405020304" pitchFamily="18" charset="0"/>
              </a:rPr>
              <a:t>Handle objections in your FAQ to increase conversion.</a:t>
            </a:r>
          </a:p>
          <a:p>
            <a:pPr marL="742950" lvl="1" indent="-285750">
              <a:buFont typeface="Courier New" panose="02070309020205020404" pitchFamily="49" charset="0"/>
              <a:buChar char="o"/>
            </a:pPr>
            <a:r>
              <a:rPr lang="en-US" sz="4000" i="1" dirty="0">
                <a:solidFill>
                  <a:srgbClr val="002060"/>
                </a:solidFill>
                <a:latin typeface="Calibri" panose="020F0502020204030204" pitchFamily="34" charset="0"/>
                <a:ea typeface="Times New Roman" panose="02020603050405020304" pitchFamily="18" charset="0"/>
              </a:rPr>
              <a:t>Your sales pitch shouldn’t be over </a:t>
            </a:r>
            <a:r>
              <a:rPr lang="en-US" sz="4000" b="1" i="1" dirty="0">
                <a:solidFill>
                  <a:schemeClr val="accent6">
                    <a:lumMod val="75000"/>
                  </a:schemeClr>
                </a:solidFill>
                <a:latin typeface="Calibri" panose="020F0502020204030204" pitchFamily="34" charset="0"/>
                <a:ea typeface="Times New Roman" panose="02020603050405020304" pitchFamily="18" charset="0"/>
              </a:rPr>
              <a:t>2 minutes</a:t>
            </a:r>
            <a:r>
              <a:rPr lang="en-US" sz="4000" i="1" dirty="0">
                <a:solidFill>
                  <a:srgbClr val="002060"/>
                </a:solidFill>
                <a:latin typeface="Calibri" panose="020F0502020204030204" pitchFamily="34" charset="0"/>
                <a:ea typeface="Times New Roman" panose="02020603050405020304" pitchFamily="18" charset="0"/>
              </a:rPr>
              <a:t>.</a:t>
            </a:r>
          </a:p>
          <a:p>
            <a:pPr marL="742950" lvl="1" indent="-285750">
              <a:buFont typeface="Courier New" panose="02070309020205020404" pitchFamily="49" charset="0"/>
              <a:buChar char="o"/>
            </a:pPr>
            <a:r>
              <a:rPr lang="en-US" sz="4000" i="1" dirty="0">
                <a:solidFill>
                  <a:srgbClr val="002060"/>
                </a:solidFill>
                <a:latin typeface="Calibri" panose="020F0502020204030204" pitchFamily="34" charset="0"/>
                <a:ea typeface="Times New Roman" panose="02020603050405020304" pitchFamily="18" charset="0"/>
              </a:rPr>
              <a:t>Never sacrifice your r</a:t>
            </a:r>
            <a:r>
              <a:rPr lang="en-US" sz="4000" b="1" i="1" dirty="0">
                <a:solidFill>
                  <a:schemeClr val="accent6">
                    <a:lumMod val="75000"/>
                  </a:schemeClr>
                </a:solidFill>
                <a:latin typeface="Calibri" panose="020F0502020204030204" pitchFamily="34" charset="0"/>
                <a:ea typeface="Times New Roman" panose="02020603050405020304" pitchFamily="18" charset="0"/>
              </a:rPr>
              <a:t>eputation</a:t>
            </a:r>
            <a:r>
              <a:rPr lang="en-US" sz="4000" i="1" dirty="0">
                <a:solidFill>
                  <a:srgbClr val="002060"/>
                </a:solidFill>
                <a:latin typeface="Calibri" panose="020F0502020204030204" pitchFamily="34" charset="0"/>
                <a:ea typeface="Times New Roman" panose="02020603050405020304" pitchFamily="18" charset="0"/>
              </a:rPr>
              <a:t> for money.</a:t>
            </a:r>
          </a:p>
          <a:p>
            <a:pPr marL="742950" lvl="1" indent="-285750">
              <a:buFont typeface="Courier New" panose="02070309020205020404" pitchFamily="49" charset="0"/>
              <a:buChar char="o"/>
            </a:pPr>
            <a:r>
              <a:rPr lang="en-US" sz="4000" i="1" dirty="0">
                <a:solidFill>
                  <a:srgbClr val="002060"/>
                </a:solidFill>
                <a:latin typeface="Calibri" panose="020F0502020204030204" pitchFamily="34" charset="0"/>
                <a:ea typeface="Times New Roman" panose="02020603050405020304" pitchFamily="18" charset="0"/>
              </a:rPr>
              <a:t>To grow at the start, </a:t>
            </a:r>
            <a:r>
              <a:rPr lang="en-US" sz="4000" b="1" i="1" dirty="0">
                <a:solidFill>
                  <a:schemeClr val="accent6">
                    <a:lumMod val="75000"/>
                  </a:schemeClr>
                </a:solidFill>
                <a:latin typeface="Calibri" panose="020F0502020204030204" pitchFamily="34" charset="0"/>
                <a:ea typeface="Times New Roman" panose="02020603050405020304" pitchFamily="18" charset="0"/>
              </a:rPr>
              <a:t>say yes </a:t>
            </a:r>
            <a:r>
              <a:rPr lang="en-US" sz="4000" i="1" dirty="0">
                <a:solidFill>
                  <a:srgbClr val="002060"/>
                </a:solidFill>
                <a:latin typeface="Calibri" panose="020F0502020204030204" pitchFamily="34" charset="0"/>
                <a:ea typeface="Times New Roman" panose="02020603050405020304" pitchFamily="18" charset="0"/>
              </a:rPr>
              <a:t>to many opportunities, but to continue growing, learn to </a:t>
            </a:r>
            <a:r>
              <a:rPr lang="en-US" sz="4000" b="1" i="1" dirty="0">
                <a:solidFill>
                  <a:schemeClr val="accent6">
                    <a:lumMod val="75000"/>
                  </a:schemeClr>
                </a:solidFill>
                <a:latin typeface="Calibri" panose="020F0502020204030204" pitchFamily="34" charset="0"/>
                <a:ea typeface="Times New Roman" panose="02020603050405020304" pitchFamily="18" charset="0"/>
              </a:rPr>
              <a:t>say no</a:t>
            </a:r>
            <a:r>
              <a:rPr lang="en-US" sz="4000" i="1" dirty="0">
                <a:solidFill>
                  <a:srgbClr val="002060"/>
                </a:solidFill>
                <a:latin typeface="Calibri" panose="020F0502020204030204" pitchFamily="34" charset="0"/>
                <a:ea typeface="Times New Roman" panose="02020603050405020304" pitchFamily="18" charset="0"/>
              </a:rPr>
              <a:t>.</a:t>
            </a:r>
          </a:p>
          <a:p>
            <a:pPr marL="742950" lvl="1" indent="-285750">
              <a:buFont typeface="Courier New" panose="02070309020205020404" pitchFamily="49" charset="0"/>
              <a:buChar char="o"/>
            </a:pPr>
            <a:r>
              <a:rPr lang="en-US" sz="4000" i="1" dirty="0">
                <a:solidFill>
                  <a:srgbClr val="002060"/>
                </a:solidFill>
                <a:latin typeface="Calibri" panose="020F0502020204030204" pitchFamily="34" charset="0"/>
                <a:ea typeface="Times New Roman" panose="02020603050405020304" pitchFamily="18" charset="0"/>
              </a:rPr>
              <a:t>Use </a:t>
            </a:r>
            <a:r>
              <a:rPr lang="en-US" sz="4000" b="1" i="1" dirty="0">
                <a:solidFill>
                  <a:schemeClr val="accent6">
                    <a:lumMod val="75000"/>
                  </a:schemeClr>
                </a:solidFill>
                <a:latin typeface="Calibri" panose="020F0502020204030204" pitchFamily="34" charset="0"/>
                <a:ea typeface="Times New Roman" panose="02020603050405020304" pitchFamily="18" charset="0"/>
              </a:rPr>
              <a:t>Power thesaurus </a:t>
            </a:r>
            <a:r>
              <a:rPr lang="en-US" sz="4000" i="1" dirty="0">
                <a:solidFill>
                  <a:srgbClr val="002060"/>
                </a:solidFill>
                <a:latin typeface="Calibri" panose="020F0502020204030204" pitchFamily="34" charset="0"/>
                <a:ea typeface="Times New Roman" panose="02020603050405020304" pitchFamily="18" charset="0"/>
              </a:rPr>
              <a:t>to replace boring words with strong ones to increase conversions.</a:t>
            </a:r>
          </a:p>
          <a:p>
            <a:pPr lvl="1"/>
            <a:endParaRPr lang="en-US" i="1" dirty="0">
              <a:solidFill>
                <a:srgbClr val="002060"/>
              </a:solidFill>
              <a:latin typeface="Calibri" panose="020F0502020204030204" pitchFamily="34" charset="0"/>
              <a:ea typeface="Times New Roman" panose="02020603050405020304" pitchFamily="18" charset="0"/>
            </a:endParaRPr>
          </a:p>
          <a:p>
            <a:pPr lvl="1"/>
            <a:endParaRPr lang="en-US" i="1" dirty="0">
              <a:solidFill>
                <a:srgbClr val="002060"/>
              </a:solidFill>
              <a:effectLst/>
              <a:latin typeface="Calibri" panose="020F0502020204030204" pitchFamily="34" charset="0"/>
              <a:ea typeface="Times New Roman" panose="02020603050405020304" pitchFamily="18" charset="0"/>
            </a:endParaRPr>
          </a:p>
        </p:txBody>
      </p:sp>
      <p:pic>
        <p:nvPicPr>
          <p:cNvPr id="3" name="Espace réservé du contenu 12">
            <a:extLst>
              <a:ext uri="{FF2B5EF4-FFF2-40B4-BE49-F238E27FC236}">
                <a16:creationId xmlns:a16="http://schemas.microsoft.com/office/drawing/2014/main" id="{2E50098E-F45A-43BF-8374-03AF6D00C5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4377651" cy="6094410"/>
          </a:xfrm>
          <a:prstGeom prst="rect">
            <a:avLst/>
          </a:prstGeom>
        </p:spPr>
      </p:pic>
      <p:sp>
        <p:nvSpPr>
          <p:cNvPr id="4" name="Freeform 27">
            <a:extLst>
              <a:ext uri="{FF2B5EF4-FFF2-40B4-BE49-F238E27FC236}">
                <a16:creationId xmlns:a16="http://schemas.microsoft.com/office/drawing/2014/main" id="{64816161-6EDD-40EA-980D-E77DFAA9AAC3}"/>
              </a:ext>
            </a:extLst>
          </p:cNvPr>
          <p:cNvSpPr>
            <a:spLocks noChangeAspect="1" noChangeArrowheads="1"/>
          </p:cNvSpPr>
          <p:nvPr/>
        </p:nvSpPr>
        <p:spPr bwMode="auto">
          <a:xfrm rot="5400000">
            <a:off x="-407485" y="5570501"/>
            <a:ext cx="1862786" cy="1047819"/>
          </a:xfrm>
          <a:custGeom>
            <a:avLst/>
            <a:gdLst>
              <a:gd name="T0" fmla="*/ 1305 w 2610"/>
              <a:gd name="T1" fmla="*/ 0 h 1470"/>
              <a:gd name="T2" fmla="*/ 1305 w 2610"/>
              <a:gd name="T3" fmla="*/ 0 h 1470"/>
              <a:gd name="T4" fmla="*/ 1305 w 2610"/>
              <a:gd name="T5" fmla="*/ 0 h 1470"/>
              <a:gd name="T6" fmla="*/ 0 w 2610"/>
              <a:gd name="T7" fmla="*/ 1305 h 1470"/>
              <a:gd name="T8" fmla="*/ 0 w 2610"/>
              <a:gd name="T9" fmla="*/ 1469 h 1470"/>
              <a:gd name="T10" fmla="*/ 2609 w 2610"/>
              <a:gd name="T11" fmla="*/ 1469 h 1470"/>
              <a:gd name="T12" fmla="*/ 2609 w 2610"/>
              <a:gd name="T13" fmla="*/ 1305 h 1470"/>
              <a:gd name="T14" fmla="*/ 2609 w 2610"/>
              <a:gd name="T15" fmla="*/ 1305 h 1470"/>
              <a:gd name="T16" fmla="*/ 1305 w 2610"/>
              <a:gd name="T17" fmla="*/ 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0" h="1470">
                <a:moveTo>
                  <a:pt x="1305" y="0"/>
                </a:moveTo>
                <a:lnTo>
                  <a:pt x="1305" y="0"/>
                </a:lnTo>
                <a:lnTo>
                  <a:pt x="1305" y="0"/>
                </a:lnTo>
                <a:cubicBezTo>
                  <a:pt x="584" y="0"/>
                  <a:pt x="0" y="584"/>
                  <a:pt x="0" y="1305"/>
                </a:cubicBezTo>
                <a:lnTo>
                  <a:pt x="0" y="1469"/>
                </a:lnTo>
                <a:lnTo>
                  <a:pt x="2609" y="1469"/>
                </a:lnTo>
                <a:lnTo>
                  <a:pt x="2609" y="1305"/>
                </a:lnTo>
                <a:lnTo>
                  <a:pt x="2609" y="1305"/>
                </a:lnTo>
                <a:cubicBezTo>
                  <a:pt x="2609" y="584"/>
                  <a:pt x="2025" y="0"/>
                  <a:pt x="1305" y="0"/>
                </a:cubicBezTo>
              </a:path>
            </a:pathLst>
          </a:custGeom>
          <a:solidFill>
            <a:schemeClr val="accent1"/>
          </a:solidFill>
          <a:ln>
            <a:noFill/>
          </a:ln>
          <a:effectLst/>
        </p:spPr>
        <p:txBody>
          <a:bodyPr wrap="none" anchor="ctr"/>
          <a:lstStyle/>
          <a:p>
            <a:pPr algn="ctr"/>
            <a:endParaRPr lang="en-US" sz="4300" b="1" dirty="0">
              <a:solidFill>
                <a:schemeClr val="bg1"/>
              </a:solidFill>
              <a:latin typeface="Montserrat" panose="00000500000000000000" pitchFamily="2" charset="0"/>
            </a:endParaRPr>
          </a:p>
        </p:txBody>
      </p:sp>
      <p:sp>
        <p:nvSpPr>
          <p:cNvPr id="7" name="ZoneTexte 2">
            <a:extLst>
              <a:ext uri="{FF2B5EF4-FFF2-40B4-BE49-F238E27FC236}">
                <a16:creationId xmlns:a16="http://schemas.microsoft.com/office/drawing/2014/main" id="{1349B0A8-1A87-44F0-94D5-5CE7CB117E93}"/>
              </a:ext>
            </a:extLst>
          </p:cNvPr>
          <p:cNvSpPr txBox="1"/>
          <p:nvPr/>
        </p:nvSpPr>
        <p:spPr>
          <a:xfrm>
            <a:off x="3737658" y="2356967"/>
            <a:ext cx="17081623" cy="2308324"/>
          </a:xfrm>
          <a:prstGeom prst="rect">
            <a:avLst/>
          </a:prstGeom>
          <a:noFill/>
        </p:spPr>
        <p:txBody>
          <a:bodyPr wrap="square" rtlCol="0">
            <a:spAutoFit/>
          </a:bodyPr>
          <a:lstStyle/>
          <a:p>
            <a:pPr algn="ctr"/>
            <a:r>
              <a:rPr lang="fr-BE" sz="7200" b="1" dirty="0">
                <a:solidFill>
                  <a:schemeClr val="bg1"/>
                </a:solidFill>
                <a:latin typeface="Champagne &amp; Limousines" panose="020B0502020202020204" pitchFamily="34" charset="0"/>
                <a:ea typeface="Champagne &amp; Limousines" panose="020B0502020202020204" pitchFamily="34" charset="0"/>
              </a:rPr>
              <a:t>The Secret to a Sales Pitch</a:t>
            </a:r>
          </a:p>
          <a:p>
            <a:pPr algn="ctr"/>
            <a:r>
              <a:rPr lang="fr-BE" sz="7200" b="1" dirty="0">
                <a:solidFill>
                  <a:srgbClr val="F2A654"/>
                </a:solidFill>
                <a:effectLst/>
                <a:latin typeface="Champagne &amp; Limousines" panose="020B0502020202020204" pitchFamily="34" charset="0"/>
                <a:ea typeface="Champagne &amp; Limousines" panose="020B0502020202020204" pitchFamily="34" charset="0"/>
              </a:rPr>
              <a:t>SUCCESS</a:t>
            </a:r>
          </a:p>
        </p:txBody>
      </p:sp>
    </p:spTree>
    <p:extLst>
      <p:ext uri="{BB962C8B-B14F-4D97-AF65-F5344CB8AC3E}">
        <p14:creationId xmlns:p14="http://schemas.microsoft.com/office/powerpoint/2010/main" val="5868404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2">
            <a:extLst>
              <a:ext uri="{FF2B5EF4-FFF2-40B4-BE49-F238E27FC236}">
                <a16:creationId xmlns:a16="http://schemas.microsoft.com/office/drawing/2014/main" id="{CAAD6DAB-7E77-4FD5-ACBC-B085C1C6AFEF}"/>
              </a:ext>
            </a:extLst>
          </p:cNvPr>
          <p:cNvSpPr txBox="1"/>
          <p:nvPr/>
        </p:nvSpPr>
        <p:spPr>
          <a:xfrm>
            <a:off x="2355510" y="6725738"/>
            <a:ext cx="16599488" cy="5570756"/>
          </a:xfrm>
          <a:prstGeom prst="rect">
            <a:avLst/>
          </a:prstGeom>
          <a:noFill/>
        </p:spPr>
        <p:txBody>
          <a:bodyPr wrap="square" rtlCol="0">
            <a:spAutoFit/>
          </a:bodyPr>
          <a:lstStyle/>
          <a:p>
            <a:pPr lvl="0"/>
            <a:r>
              <a:rPr lang="en-US" sz="4000" b="1" i="1" dirty="0">
                <a:solidFill>
                  <a:srgbClr val="002060"/>
                </a:solidFill>
                <a:latin typeface="Calibri" panose="020F0502020204030204" pitchFamily="34" charset="0"/>
                <a:ea typeface="Times New Roman" panose="02020603050405020304" pitchFamily="18" charset="0"/>
              </a:rPr>
              <a:t>BEST PRACTICES / MINDSET</a:t>
            </a:r>
            <a:endParaRPr lang="en-US" sz="4000" b="1" i="1" dirty="0">
              <a:solidFill>
                <a:srgbClr val="002060"/>
              </a:solidFill>
              <a:effectLst/>
              <a:latin typeface="Calibri" panose="020F0502020204030204" pitchFamily="34" charset="0"/>
              <a:ea typeface="Times New Roman" panose="02020603050405020304" pitchFamily="18" charset="0"/>
            </a:endParaRPr>
          </a:p>
          <a:p>
            <a:pPr lvl="0"/>
            <a:endParaRPr lang="en-US" sz="4000" b="1" i="1" dirty="0">
              <a:solidFill>
                <a:srgbClr val="002060"/>
              </a:solidFill>
              <a:effectLst/>
              <a:latin typeface="Calibri" panose="020F0502020204030204" pitchFamily="34" charset="0"/>
              <a:ea typeface="Times New Roman" panose="02020603050405020304" pitchFamily="18" charset="0"/>
            </a:endParaRPr>
          </a:p>
          <a:p>
            <a:pPr marL="742950" lvl="1" indent="-285750">
              <a:buFont typeface="Courier New" panose="02070309020205020404" pitchFamily="49" charset="0"/>
              <a:buChar char="o"/>
            </a:pPr>
            <a:r>
              <a:rPr lang="en-US" sz="4000" i="1" dirty="0">
                <a:solidFill>
                  <a:srgbClr val="002060"/>
                </a:solidFill>
                <a:latin typeface="Calibri" panose="020F0502020204030204" pitchFamily="34" charset="0"/>
                <a:ea typeface="Times New Roman" panose="02020603050405020304" pitchFamily="18" charset="0"/>
              </a:rPr>
              <a:t>It’s okay to </a:t>
            </a:r>
            <a:r>
              <a:rPr lang="en-US" sz="4000" b="1" i="1" dirty="0">
                <a:solidFill>
                  <a:schemeClr val="accent6">
                    <a:lumMod val="75000"/>
                  </a:schemeClr>
                </a:solidFill>
                <a:latin typeface="Calibri" panose="020F0502020204030204" pitchFamily="34" charset="0"/>
                <a:ea typeface="Times New Roman" panose="02020603050405020304" pitchFamily="18" charset="0"/>
              </a:rPr>
              <a:t>fire clients </a:t>
            </a:r>
            <a:r>
              <a:rPr lang="en-US" sz="4000" i="1" dirty="0">
                <a:solidFill>
                  <a:srgbClr val="002060"/>
                </a:solidFill>
                <a:latin typeface="Calibri" panose="020F0502020204030204" pitchFamily="34" charset="0"/>
                <a:ea typeface="Times New Roman" panose="02020603050405020304" pitchFamily="18" charset="0"/>
              </a:rPr>
              <a:t>that are a pain in the ass.</a:t>
            </a:r>
          </a:p>
          <a:p>
            <a:pPr marL="742950" lvl="1" indent="-285750">
              <a:buFont typeface="Courier New" panose="02070309020205020404" pitchFamily="49" charset="0"/>
              <a:buChar char="o"/>
            </a:pPr>
            <a:r>
              <a:rPr lang="en-US" sz="4000" i="1" dirty="0">
                <a:solidFill>
                  <a:srgbClr val="002060"/>
                </a:solidFill>
                <a:latin typeface="Calibri" panose="020F0502020204030204" pitchFamily="34" charset="0"/>
                <a:ea typeface="Times New Roman" panose="02020603050405020304" pitchFamily="18" charset="0"/>
              </a:rPr>
              <a:t>If you don’t think you can help a prospect, </a:t>
            </a:r>
            <a:r>
              <a:rPr lang="en-US" sz="4000" b="1" i="1" dirty="0">
                <a:solidFill>
                  <a:schemeClr val="accent6">
                    <a:lumMod val="75000"/>
                  </a:schemeClr>
                </a:solidFill>
                <a:latin typeface="Calibri" panose="020F0502020204030204" pitchFamily="34" charset="0"/>
                <a:ea typeface="Times New Roman" panose="02020603050405020304" pitchFamily="18" charset="0"/>
              </a:rPr>
              <a:t>be honest.</a:t>
            </a:r>
            <a:endParaRPr lang="en-US" sz="4000" i="1" dirty="0">
              <a:solidFill>
                <a:srgbClr val="002060"/>
              </a:solidFill>
              <a:latin typeface="Calibri" panose="020F0502020204030204" pitchFamily="34" charset="0"/>
              <a:ea typeface="Times New Roman" panose="02020603050405020304" pitchFamily="18" charset="0"/>
            </a:endParaRPr>
          </a:p>
          <a:p>
            <a:pPr marL="742950" lvl="1" indent="-285750">
              <a:buFont typeface="Courier New" panose="02070309020205020404" pitchFamily="49" charset="0"/>
              <a:buChar char="o"/>
            </a:pPr>
            <a:r>
              <a:rPr lang="en-US" sz="4000" i="1" dirty="0">
                <a:solidFill>
                  <a:srgbClr val="002060"/>
                </a:solidFill>
                <a:latin typeface="Calibri" panose="020F0502020204030204" pitchFamily="34" charset="0"/>
                <a:ea typeface="Times New Roman" panose="02020603050405020304" pitchFamily="18" charset="0"/>
              </a:rPr>
              <a:t>There will always be a market for </a:t>
            </a:r>
            <a:r>
              <a:rPr lang="en-US" sz="4000" b="1" i="1" dirty="0">
                <a:solidFill>
                  <a:schemeClr val="accent6">
                    <a:lumMod val="75000"/>
                  </a:schemeClr>
                </a:solidFill>
                <a:latin typeface="Calibri" panose="020F0502020204030204" pitchFamily="34" charset="0"/>
                <a:ea typeface="Times New Roman" panose="02020603050405020304" pitchFamily="18" charset="0"/>
              </a:rPr>
              <a:t>health, wealth and relationships</a:t>
            </a:r>
            <a:r>
              <a:rPr lang="en-US" sz="4000" i="1" dirty="0">
                <a:solidFill>
                  <a:srgbClr val="002060"/>
                </a:solidFill>
                <a:latin typeface="Calibri" panose="020F0502020204030204" pitchFamily="34" charset="0"/>
                <a:ea typeface="Times New Roman" panose="02020603050405020304" pitchFamily="18" charset="0"/>
              </a:rPr>
              <a:t>.</a:t>
            </a:r>
          </a:p>
          <a:p>
            <a:pPr marL="742950" lvl="1" indent="-285750">
              <a:buFont typeface="Courier New" panose="02070309020205020404" pitchFamily="49" charset="0"/>
              <a:buChar char="o"/>
            </a:pPr>
            <a:r>
              <a:rPr lang="en-US" sz="4000" i="1" dirty="0">
                <a:solidFill>
                  <a:srgbClr val="002060"/>
                </a:solidFill>
                <a:latin typeface="Calibri" panose="020F0502020204030204" pitchFamily="34" charset="0"/>
                <a:ea typeface="Times New Roman" panose="02020603050405020304" pitchFamily="18" charset="0"/>
              </a:rPr>
              <a:t>Compete on </a:t>
            </a:r>
            <a:r>
              <a:rPr lang="en-US" sz="4000" b="1" i="1" dirty="0">
                <a:solidFill>
                  <a:schemeClr val="accent6">
                    <a:lumMod val="75000"/>
                  </a:schemeClr>
                </a:solidFill>
                <a:latin typeface="Calibri" panose="020F0502020204030204" pitchFamily="34" charset="0"/>
                <a:ea typeface="Times New Roman" panose="02020603050405020304" pitchFamily="18" charset="0"/>
              </a:rPr>
              <a:t>value</a:t>
            </a:r>
            <a:r>
              <a:rPr lang="en-US" sz="4000" i="1" dirty="0">
                <a:solidFill>
                  <a:srgbClr val="002060"/>
                </a:solidFill>
                <a:latin typeface="Calibri" panose="020F0502020204030204" pitchFamily="34" charset="0"/>
                <a:ea typeface="Times New Roman" panose="02020603050405020304" pitchFamily="18" charset="0"/>
              </a:rPr>
              <a:t>, not price</a:t>
            </a:r>
          </a:p>
          <a:p>
            <a:pPr marL="742950" lvl="1" indent="-285750">
              <a:buFont typeface="Courier New" panose="02070309020205020404" pitchFamily="49" charset="0"/>
              <a:buChar char="o"/>
            </a:pPr>
            <a:r>
              <a:rPr lang="en-US" sz="4000" i="1" dirty="0">
                <a:solidFill>
                  <a:srgbClr val="002060"/>
                </a:solidFill>
                <a:latin typeface="Calibri" panose="020F0502020204030204" pitchFamily="34" charset="0"/>
                <a:ea typeface="Times New Roman" panose="02020603050405020304" pitchFamily="18" charset="0"/>
              </a:rPr>
              <a:t>A child should be able to understand what you sell.</a:t>
            </a:r>
          </a:p>
          <a:p>
            <a:pPr marL="742950" lvl="1" indent="-285750">
              <a:buFont typeface="Courier New" panose="02070309020205020404" pitchFamily="49" charset="0"/>
              <a:buChar char="o"/>
            </a:pPr>
            <a:r>
              <a:rPr lang="en-US" sz="4000" i="1" dirty="0">
                <a:solidFill>
                  <a:srgbClr val="002060"/>
                </a:solidFill>
                <a:latin typeface="Calibri" panose="020F0502020204030204" pitchFamily="34" charset="0"/>
                <a:ea typeface="Times New Roman" panose="02020603050405020304" pitchFamily="18" charset="0"/>
              </a:rPr>
              <a:t>If what you sell is </a:t>
            </a:r>
            <a:r>
              <a:rPr lang="en-US" sz="4000" b="1" i="1" dirty="0">
                <a:solidFill>
                  <a:schemeClr val="accent6">
                    <a:lumMod val="75000"/>
                  </a:schemeClr>
                </a:solidFill>
                <a:latin typeface="Calibri" panose="020F0502020204030204" pitchFamily="34" charset="0"/>
                <a:ea typeface="Times New Roman" panose="02020603050405020304" pitchFamily="18" charset="0"/>
              </a:rPr>
              <a:t>confusing</a:t>
            </a:r>
            <a:r>
              <a:rPr lang="en-US" sz="4000" i="1" dirty="0">
                <a:solidFill>
                  <a:srgbClr val="002060"/>
                </a:solidFill>
                <a:latin typeface="Calibri" panose="020F0502020204030204" pitchFamily="34" charset="0"/>
                <a:ea typeface="Times New Roman" panose="02020603050405020304" pitchFamily="18" charset="0"/>
              </a:rPr>
              <a:t>, nobody will buy.</a:t>
            </a:r>
          </a:p>
          <a:p>
            <a:pPr marL="742950" lvl="1" indent="-285750">
              <a:buFont typeface="Courier New" panose="02070309020205020404" pitchFamily="49" charset="0"/>
              <a:buChar char="o"/>
            </a:pPr>
            <a:endParaRPr lang="en-US" i="1" dirty="0">
              <a:solidFill>
                <a:srgbClr val="002060"/>
              </a:solidFill>
              <a:latin typeface="Calibri" panose="020F0502020204030204" pitchFamily="34" charset="0"/>
              <a:ea typeface="Times New Roman" panose="02020603050405020304" pitchFamily="18" charset="0"/>
            </a:endParaRPr>
          </a:p>
          <a:p>
            <a:pPr marL="742950" lvl="1" indent="-285750">
              <a:buFont typeface="Courier New" panose="02070309020205020404" pitchFamily="49" charset="0"/>
              <a:buChar char="o"/>
            </a:pPr>
            <a:endParaRPr lang="en-US" i="1" dirty="0">
              <a:solidFill>
                <a:srgbClr val="002060"/>
              </a:solidFill>
              <a:effectLst/>
              <a:latin typeface="Calibri" panose="020F0502020204030204" pitchFamily="34" charset="0"/>
              <a:ea typeface="Times New Roman" panose="02020603050405020304" pitchFamily="18" charset="0"/>
            </a:endParaRPr>
          </a:p>
        </p:txBody>
      </p:sp>
      <p:pic>
        <p:nvPicPr>
          <p:cNvPr id="3" name="Espace réservé du contenu 12">
            <a:extLst>
              <a:ext uri="{FF2B5EF4-FFF2-40B4-BE49-F238E27FC236}">
                <a16:creationId xmlns:a16="http://schemas.microsoft.com/office/drawing/2014/main" id="{30ED8B2E-7FCD-4F0D-BB7A-5B371162F4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4377651" cy="6094410"/>
          </a:xfrm>
          <a:prstGeom prst="rect">
            <a:avLst/>
          </a:prstGeom>
        </p:spPr>
      </p:pic>
      <p:sp>
        <p:nvSpPr>
          <p:cNvPr id="4" name="Freeform 27">
            <a:extLst>
              <a:ext uri="{FF2B5EF4-FFF2-40B4-BE49-F238E27FC236}">
                <a16:creationId xmlns:a16="http://schemas.microsoft.com/office/drawing/2014/main" id="{2D5465B4-089A-4FA6-92F7-DE6F8FAE99FD}"/>
              </a:ext>
            </a:extLst>
          </p:cNvPr>
          <p:cNvSpPr>
            <a:spLocks noChangeAspect="1" noChangeArrowheads="1"/>
          </p:cNvSpPr>
          <p:nvPr/>
        </p:nvSpPr>
        <p:spPr bwMode="auto">
          <a:xfrm rot="5400000">
            <a:off x="-407485" y="5570501"/>
            <a:ext cx="1862786" cy="1047819"/>
          </a:xfrm>
          <a:custGeom>
            <a:avLst/>
            <a:gdLst>
              <a:gd name="T0" fmla="*/ 1305 w 2610"/>
              <a:gd name="T1" fmla="*/ 0 h 1470"/>
              <a:gd name="T2" fmla="*/ 1305 w 2610"/>
              <a:gd name="T3" fmla="*/ 0 h 1470"/>
              <a:gd name="T4" fmla="*/ 1305 w 2610"/>
              <a:gd name="T5" fmla="*/ 0 h 1470"/>
              <a:gd name="T6" fmla="*/ 0 w 2610"/>
              <a:gd name="T7" fmla="*/ 1305 h 1470"/>
              <a:gd name="T8" fmla="*/ 0 w 2610"/>
              <a:gd name="T9" fmla="*/ 1469 h 1470"/>
              <a:gd name="T10" fmla="*/ 2609 w 2610"/>
              <a:gd name="T11" fmla="*/ 1469 h 1470"/>
              <a:gd name="T12" fmla="*/ 2609 w 2610"/>
              <a:gd name="T13" fmla="*/ 1305 h 1470"/>
              <a:gd name="T14" fmla="*/ 2609 w 2610"/>
              <a:gd name="T15" fmla="*/ 1305 h 1470"/>
              <a:gd name="T16" fmla="*/ 1305 w 2610"/>
              <a:gd name="T17" fmla="*/ 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0" h="1470">
                <a:moveTo>
                  <a:pt x="1305" y="0"/>
                </a:moveTo>
                <a:lnTo>
                  <a:pt x="1305" y="0"/>
                </a:lnTo>
                <a:lnTo>
                  <a:pt x="1305" y="0"/>
                </a:lnTo>
                <a:cubicBezTo>
                  <a:pt x="584" y="0"/>
                  <a:pt x="0" y="584"/>
                  <a:pt x="0" y="1305"/>
                </a:cubicBezTo>
                <a:lnTo>
                  <a:pt x="0" y="1469"/>
                </a:lnTo>
                <a:lnTo>
                  <a:pt x="2609" y="1469"/>
                </a:lnTo>
                <a:lnTo>
                  <a:pt x="2609" y="1305"/>
                </a:lnTo>
                <a:lnTo>
                  <a:pt x="2609" y="1305"/>
                </a:lnTo>
                <a:cubicBezTo>
                  <a:pt x="2609" y="584"/>
                  <a:pt x="2025" y="0"/>
                  <a:pt x="1305" y="0"/>
                </a:cubicBezTo>
              </a:path>
            </a:pathLst>
          </a:custGeom>
          <a:solidFill>
            <a:schemeClr val="accent1"/>
          </a:solidFill>
          <a:ln>
            <a:noFill/>
          </a:ln>
          <a:effectLst/>
        </p:spPr>
        <p:txBody>
          <a:bodyPr wrap="none" anchor="ctr"/>
          <a:lstStyle/>
          <a:p>
            <a:pPr algn="ctr"/>
            <a:endParaRPr lang="en-US" sz="4300" b="1" dirty="0">
              <a:solidFill>
                <a:schemeClr val="bg1"/>
              </a:solidFill>
              <a:latin typeface="Montserrat" panose="00000500000000000000" pitchFamily="2" charset="0"/>
            </a:endParaRPr>
          </a:p>
        </p:txBody>
      </p:sp>
      <p:sp>
        <p:nvSpPr>
          <p:cNvPr id="5" name="ZoneTexte 2">
            <a:extLst>
              <a:ext uri="{FF2B5EF4-FFF2-40B4-BE49-F238E27FC236}">
                <a16:creationId xmlns:a16="http://schemas.microsoft.com/office/drawing/2014/main" id="{F129711C-1A55-416D-B29D-23685735FA1F}"/>
              </a:ext>
            </a:extLst>
          </p:cNvPr>
          <p:cNvSpPr txBox="1"/>
          <p:nvPr/>
        </p:nvSpPr>
        <p:spPr>
          <a:xfrm>
            <a:off x="3737658" y="2356967"/>
            <a:ext cx="17081623" cy="2308324"/>
          </a:xfrm>
          <a:prstGeom prst="rect">
            <a:avLst/>
          </a:prstGeom>
          <a:noFill/>
        </p:spPr>
        <p:txBody>
          <a:bodyPr wrap="square" rtlCol="0">
            <a:spAutoFit/>
          </a:bodyPr>
          <a:lstStyle/>
          <a:p>
            <a:pPr algn="ctr"/>
            <a:r>
              <a:rPr lang="fr-BE" sz="7200" b="1" dirty="0">
                <a:solidFill>
                  <a:schemeClr val="bg1"/>
                </a:solidFill>
                <a:latin typeface="Champagne &amp; Limousines" panose="020B0502020202020204" pitchFamily="34" charset="0"/>
                <a:ea typeface="Champagne &amp; Limousines" panose="020B0502020202020204" pitchFamily="34" charset="0"/>
              </a:rPr>
              <a:t>The Secret to a Sales Pitch</a:t>
            </a:r>
          </a:p>
          <a:p>
            <a:pPr algn="ctr"/>
            <a:r>
              <a:rPr lang="fr-BE" sz="7200" b="1" dirty="0">
                <a:solidFill>
                  <a:srgbClr val="F2A654"/>
                </a:solidFill>
                <a:effectLst/>
                <a:latin typeface="Champagne &amp; Limousines" panose="020B0502020202020204" pitchFamily="34" charset="0"/>
                <a:ea typeface="Champagne &amp; Limousines" panose="020B0502020202020204" pitchFamily="34" charset="0"/>
              </a:rPr>
              <a:t>SUCCESS</a:t>
            </a:r>
          </a:p>
        </p:txBody>
      </p:sp>
    </p:spTree>
    <p:extLst>
      <p:ext uri="{BB962C8B-B14F-4D97-AF65-F5344CB8AC3E}">
        <p14:creationId xmlns:p14="http://schemas.microsoft.com/office/powerpoint/2010/main" val="26953827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12">
            <a:extLst>
              <a:ext uri="{FF2B5EF4-FFF2-40B4-BE49-F238E27FC236}">
                <a16:creationId xmlns:a16="http://schemas.microsoft.com/office/drawing/2014/main" id="{AF9BC4FF-8449-843C-99CD-95B142396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29" y="-2256895"/>
            <a:ext cx="24377651" cy="6094410"/>
          </a:xfrm>
          <a:prstGeom prst="rect">
            <a:avLst/>
          </a:prstGeom>
        </p:spPr>
      </p:pic>
      <p:sp>
        <p:nvSpPr>
          <p:cNvPr id="8" name="Freeform 27">
            <a:extLst>
              <a:ext uri="{FF2B5EF4-FFF2-40B4-BE49-F238E27FC236}">
                <a16:creationId xmlns:a16="http://schemas.microsoft.com/office/drawing/2014/main" id="{B23BD214-E567-EB6E-A98E-0EAE09D0BBBD}"/>
              </a:ext>
            </a:extLst>
          </p:cNvPr>
          <p:cNvSpPr>
            <a:spLocks noChangeAspect="1" noChangeArrowheads="1"/>
          </p:cNvSpPr>
          <p:nvPr/>
        </p:nvSpPr>
        <p:spPr bwMode="auto">
          <a:xfrm rot="5400000">
            <a:off x="-407485" y="5570501"/>
            <a:ext cx="1862786" cy="1047819"/>
          </a:xfrm>
          <a:custGeom>
            <a:avLst/>
            <a:gdLst>
              <a:gd name="T0" fmla="*/ 1305 w 2610"/>
              <a:gd name="T1" fmla="*/ 0 h 1470"/>
              <a:gd name="T2" fmla="*/ 1305 w 2610"/>
              <a:gd name="T3" fmla="*/ 0 h 1470"/>
              <a:gd name="T4" fmla="*/ 1305 w 2610"/>
              <a:gd name="T5" fmla="*/ 0 h 1470"/>
              <a:gd name="T6" fmla="*/ 0 w 2610"/>
              <a:gd name="T7" fmla="*/ 1305 h 1470"/>
              <a:gd name="T8" fmla="*/ 0 w 2610"/>
              <a:gd name="T9" fmla="*/ 1469 h 1470"/>
              <a:gd name="T10" fmla="*/ 2609 w 2610"/>
              <a:gd name="T11" fmla="*/ 1469 h 1470"/>
              <a:gd name="T12" fmla="*/ 2609 w 2610"/>
              <a:gd name="T13" fmla="*/ 1305 h 1470"/>
              <a:gd name="T14" fmla="*/ 2609 w 2610"/>
              <a:gd name="T15" fmla="*/ 1305 h 1470"/>
              <a:gd name="T16" fmla="*/ 1305 w 2610"/>
              <a:gd name="T17" fmla="*/ 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0" h="1470">
                <a:moveTo>
                  <a:pt x="1305" y="0"/>
                </a:moveTo>
                <a:lnTo>
                  <a:pt x="1305" y="0"/>
                </a:lnTo>
                <a:lnTo>
                  <a:pt x="1305" y="0"/>
                </a:lnTo>
                <a:cubicBezTo>
                  <a:pt x="584" y="0"/>
                  <a:pt x="0" y="584"/>
                  <a:pt x="0" y="1305"/>
                </a:cubicBezTo>
                <a:lnTo>
                  <a:pt x="0" y="1469"/>
                </a:lnTo>
                <a:lnTo>
                  <a:pt x="2609" y="1469"/>
                </a:lnTo>
                <a:lnTo>
                  <a:pt x="2609" y="1305"/>
                </a:lnTo>
                <a:lnTo>
                  <a:pt x="2609" y="1305"/>
                </a:lnTo>
                <a:cubicBezTo>
                  <a:pt x="2609" y="584"/>
                  <a:pt x="2025" y="0"/>
                  <a:pt x="1305" y="0"/>
                </a:cubicBezTo>
              </a:path>
            </a:pathLst>
          </a:custGeom>
          <a:solidFill>
            <a:schemeClr val="accent1"/>
          </a:solidFill>
          <a:ln>
            <a:noFill/>
          </a:ln>
          <a:effectLst/>
        </p:spPr>
        <p:txBody>
          <a:bodyPr wrap="none" anchor="ctr"/>
          <a:lstStyle/>
          <a:p>
            <a:pPr algn="ctr"/>
            <a:endParaRPr lang="en-US" sz="4300" b="1" dirty="0">
              <a:solidFill>
                <a:schemeClr val="bg1"/>
              </a:solidFill>
              <a:latin typeface="Montserrat" panose="00000500000000000000" pitchFamily="2" charset="0"/>
            </a:endParaRPr>
          </a:p>
        </p:txBody>
      </p:sp>
      <p:sp>
        <p:nvSpPr>
          <p:cNvPr id="15" name="ZoneTexte 1">
            <a:extLst>
              <a:ext uri="{FF2B5EF4-FFF2-40B4-BE49-F238E27FC236}">
                <a16:creationId xmlns:a16="http://schemas.microsoft.com/office/drawing/2014/main" id="{4BBD9BAD-07F3-4082-A5A6-78325CDEF299}"/>
              </a:ext>
            </a:extLst>
          </p:cNvPr>
          <p:cNvSpPr txBox="1"/>
          <p:nvPr/>
        </p:nvSpPr>
        <p:spPr>
          <a:xfrm>
            <a:off x="2209304" y="883039"/>
            <a:ext cx="16437284" cy="1446550"/>
          </a:xfrm>
          <a:prstGeom prst="rect">
            <a:avLst/>
          </a:prstGeom>
          <a:noFill/>
        </p:spPr>
        <p:txBody>
          <a:bodyPr wrap="square" rtlCol="0">
            <a:spAutoFit/>
          </a:bodyPr>
          <a:lstStyle/>
          <a:p>
            <a:r>
              <a:rPr lang="fr-BE" sz="8800" b="1" dirty="0" err="1">
                <a:solidFill>
                  <a:srgbClr val="F2A654"/>
                </a:solidFill>
              </a:rPr>
              <a:t>Why</a:t>
            </a:r>
            <a:r>
              <a:rPr lang="fr-BE" sz="8800" b="1" dirty="0">
                <a:solidFill>
                  <a:srgbClr val="F2A654"/>
                </a:solidFill>
              </a:rPr>
              <a:t> </a:t>
            </a:r>
            <a:r>
              <a:rPr lang="fr-BE" sz="8800" b="1" dirty="0" err="1">
                <a:solidFill>
                  <a:schemeClr val="bg1"/>
                </a:solidFill>
              </a:rPr>
              <a:t>don’t</a:t>
            </a:r>
            <a:r>
              <a:rPr lang="fr-BE" sz="8800" b="1" dirty="0">
                <a:solidFill>
                  <a:schemeClr val="bg1"/>
                </a:solidFill>
              </a:rPr>
              <a:t> </a:t>
            </a:r>
            <a:r>
              <a:rPr lang="fr-BE" sz="8800" b="1" dirty="0" err="1">
                <a:solidFill>
                  <a:schemeClr val="bg1"/>
                </a:solidFill>
              </a:rPr>
              <a:t>we</a:t>
            </a:r>
            <a:r>
              <a:rPr lang="fr-BE" sz="8800" b="1" dirty="0">
                <a:solidFill>
                  <a:schemeClr val="bg1"/>
                </a:solidFill>
              </a:rPr>
              <a:t> close </a:t>
            </a:r>
            <a:r>
              <a:rPr lang="fr-BE" sz="8800" b="1" dirty="0" err="1">
                <a:solidFill>
                  <a:schemeClr val="bg1"/>
                </a:solidFill>
              </a:rPr>
              <a:t>enough</a:t>
            </a:r>
            <a:r>
              <a:rPr lang="fr-BE" sz="8800" b="1" dirty="0">
                <a:solidFill>
                  <a:schemeClr val="bg1"/>
                </a:solidFill>
              </a:rPr>
              <a:t> deals? </a:t>
            </a:r>
          </a:p>
        </p:txBody>
      </p:sp>
      <p:sp>
        <p:nvSpPr>
          <p:cNvPr id="10" name="ZoneTexte 2">
            <a:extLst>
              <a:ext uri="{FF2B5EF4-FFF2-40B4-BE49-F238E27FC236}">
                <a16:creationId xmlns:a16="http://schemas.microsoft.com/office/drawing/2014/main" id="{2F71B1FC-B33D-4D03-B099-6C68C1F737C4}"/>
              </a:ext>
            </a:extLst>
          </p:cNvPr>
          <p:cNvSpPr txBox="1"/>
          <p:nvPr/>
        </p:nvSpPr>
        <p:spPr>
          <a:xfrm>
            <a:off x="2209304" y="5163017"/>
            <a:ext cx="20755501" cy="3724096"/>
          </a:xfrm>
          <a:prstGeom prst="rect">
            <a:avLst/>
          </a:prstGeom>
          <a:noFill/>
        </p:spPr>
        <p:txBody>
          <a:bodyPr wrap="square" rtlCol="0">
            <a:spAutoFit/>
          </a:bodyPr>
          <a:lstStyle/>
          <a:p>
            <a:pPr lvl="0"/>
            <a:r>
              <a:rPr lang="en-US" sz="4000" b="1" i="1" dirty="0">
                <a:solidFill>
                  <a:srgbClr val="002060"/>
                </a:solidFill>
                <a:latin typeface="Calibri" panose="020F0502020204030204" pitchFamily="34" charset="0"/>
                <a:ea typeface="Times New Roman" panose="02020603050405020304" pitchFamily="18" charset="0"/>
              </a:rPr>
              <a:t>BECAUSE WE DON’T ASK</a:t>
            </a:r>
            <a:endParaRPr lang="en-US" sz="4000" b="1" i="1" dirty="0">
              <a:solidFill>
                <a:srgbClr val="002060"/>
              </a:solidFill>
              <a:effectLst/>
              <a:latin typeface="Calibri" panose="020F0502020204030204" pitchFamily="34" charset="0"/>
              <a:ea typeface="Times New Roman" panose="02020603050405020304" pitchFamily="18" charset="0"/>
            </a:endParaRPr>
          </a:p>
          <a:p>
            <a:pPr lvl="0"/>
            <a:r>
              <a:rPr lang="en-US" sz="4000" b="1" i="1" dirty="0">
                <a:solidFill>
                  <a:srgbClr val="002060"/>
                </a:solidFill>
                <a:effectLst/>
                <a:latin typeface="Calibri" panose="020F0502020204030204" pitchFamily="34" charset="0"/>
                <a:ea typeface="Times New Roman" panose="02020603050405020304" pitchFamily="18" charset="0"/>
              </a:rPr>
              <a:t> </a:t>
            </a:r>
            <a:endParaRPr lang="fr-BE" sz="4000" dirty="0">
              <a:solidFill>
                <a:srgbClr val="002060"/>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US" sz="4000" b="1" i="1" dirty="0">
                <a:solidFill>
                  <a:srgbClr val="002060"/>
                </a:solidFill>
                <a:latin typeface="Calibri" panose="020F0502020204030204" pitchFamily="34" charset="0"/>
                <a:ea typeface="Calibri" panose="020F0502020204030204" pitchFamily="34" charset="0"/>
              </a:rPr>
              <a:t>Because we don’t ask </a:t>
            </a:r>
            <a:r>
              <a:rPr lang="en-US" sz="4000" b="1" i="1" dirty="0">
                <a:solidFill>
                  <a:srgbClr val="0070C0"/>
                </a:solidFill>
                <a:latin typeface="Calibri" panose="020F0502020204030204" pitchFamily="34" charset="0"/>
                <a:ea typeface="Calibri" panose="020F0502020204030204" pitchFamily="34" charset="0"/>
              </a:rPr>
              <a:t>closing questions</a:t>
            </a:r>
          </a:p>
          <a:p>
            <a:pPr marL="742950" lvl="1" indent="-285750">
              <a:buFont typeface="Courier New" panose="02070309020205020404" pitchFamily="49" charset="0"/>
              <a:buChar char="o"/>
            </a:pPr>
            <a:r>
              <a:rPr lang="en-US" sz="4000" b="1" i="1" dirty="0">
                <a:solidFill>
                  <a:srgbClr val="0070C0"/>
                </a:solidFill>
                <a:latin typeface="Calibri" panose="020F0502020204030204" pitchFamily="34" charset="0"/>
                <a:ea typeface="Calibri" panose="020F0502020204030204" pitchFamily="34" charset="0"/>
              </a:rPr>
              <a:t>What </a:t>
            </a:r>
            <a:r>
              <a:rPr lang="en-US" sz="4000" b="1" i="1" dirty="0">
                <a:solidFill>
                  <a:srgbClr val="002060"/>
                </a:solidFill>
                <a:latin typeface="Calibri" panose="020F0502020204030204" pitchFamily="34" charset="0"/>
                <a:ea typeface="Calibri" panose="020F0502020204030204" pitchFamily="34" charset="0"/>
              </a:rPr>
              <a:t>is holding you?</a:t>
            </a:r>
          </a:p>
          <a:p>
            <a:pPr marL="742950" lvl="1" indent="-285750">
              <a:buFont typeface="Courier New" panose="02070309020205020404" pitchFamily="49" charset="0"/>
              <a:buChar char="o"/>
            </a:pPr>
            <a:r>
              <a:rPr lang="en-US" sz="4000" b="1" i="1" dirty="0">
                <a:solidFill>
                  <a:srgbClr val="0070C0"/>
                </a:solidFill>
                <a:latin typeface="Calibri" panose="020F0502020204030204" pitchFamily="34" charset="0"/>
                <a:ea typeface="Calibri" panose="020F0502020204030204" pitchFamily="34" charset="0"/>
              </a:rPr>
              <a:t>Why</a:t>
            </a:r>
            <a:r>
              <a:rPr lang="en-US" sz="4000" b="1" i="1" dirty="0">
                <a:solidFill>
                  <a:srgbClr val="002060"/>
                </a:solidFill>
                <a:latin typeface="Calibri" panose="020F0502020204030204" pitchFamily="34" charset="0"/>
                <a:ea typeface="Calibri" panose="020F0502020204030204" pitchFamily="34" charset="0"/>
              </a:rPr>
              <a:t> don’t we start working right now?</a:t>
            </a:r>
          </a:p>
          <a:p>
            <a:pPr marL="742950" lvl="1" indent="-285750">
              <a:buFont typeface="Courier New" panose="02070309020205020404" pitchFamily="49" charset="0"/>
              <a:buChar char="o"/>
            </a:pPr>
            <a:endParaRPr lang="en-US" b="1" i="1" dirty="0">
              <a:solidFill>
                <a:schemeClr val="accent6">
                  <a:lumMod val="75000"/>
                </a:schemeClr>
              </a:solidFill>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endParaRPr lang="en-US" i="1" dirty="0">
              <a:solidFill>
                <a:srgbClr val="002060"/>
              </a:solidFill>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8139962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12">
            <a:extLst>
              <a:ext uri="{FF2B5EF4-FFF2-40B4-BE49-F238E27FC236}">
                <a16:creationId xmlns:a16="http://schemas.microsoft.com/office/drawing/2014/main" id="{AF9BC4FF-8449-843C-99CD-95B142396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77651" cy="6094410"/>
          </a:xfrm>
          <a:prstGeom prst="rect">
            <a:avLst/>
          </a:prstGeom>
        </p:spPr>
      </p:pic>
      <p:sp>
        <p:nvSpPr>
          <p:cNvPr id="8" name="Freeform 27">
            <a:extLst>
              <a:ext uri="{FF2B5EF4-FFF2-40B4-BE49-F238E27FC236}">
                <a16:creationId xmlns:a16="http://schemas.microsoft.com/office/drawing/2014/main" id="{B23BD214-E567-EB6E-A98E-0EAE09D0BBBD}"/>
              </a:ext>
            </a:extLst>
          </p:cNvPr>
          <p:cNvSpPr>
            <a:spLocks noChangeAspect="1" noChangeArrowheads="1"/>
          </p:cNvSpPr>
          <p:nvPr/>
        </p:nvSpPr>
        <p:spPr bwMode="auto">
          <a:xfrm rot="5400000">
            <a:off x="-407485" y="5570501"/>
            <a:ext cx="1862786" cy="1047819"/>
          </a:xfrm>
          <a:custGeom>
            <a:avLst/>
            <a:gdLst>
              <a:gd name="T0" fmla="*/ 1305 w 2610"/>
              <a:gd name="T1" fmla="*/ 0 h 1470"/>
              <a:gd name="T2" fmla="*/ 1305 w 2610"/>
              <a:gd name="T3" fmla="*/ 0 h 1470"/>
              <a:gd name="T4" fmla="*/ 1305 w 2610"/>
              <a:gd name="T5" fmla="*/ 0 h 1470"/>
              <a:gd name="T6" fmla="*/ 0 w 2610"/>
              <a:gd name="T7" fmla="*/ 1305 h 1470"/>
              <a:gd name="T8" fmla="*/ 0 w 2610"/>
              <a:gd name="T9" fmla="*/ 1469 h 1470"/>
              <a:gd name="T10" fmla="*/ 2609 w 2610"/>
              <a:gd name="T11" fmla="*/ 1469 h 1470"/>
              <a:gd name="T12" fmla="*/ 2609 w 2610"/>
              <a:gd name="T13" fmla="*/ 1305 h 1470"/>
              <a:gd name="T14" fmla="*/ 2609 w 2610"/>
              <a:gd name="T15" fmla="*/ 1305 h 1470"/>
              <a:gd name="T16" fmla="*/ 1305 w 2610"/>
              <a:gd name="T17" fmla="*/ 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0" h="1470">
                <a:moveTo>
                  <a:pt x="1305" y="0"/>
                </a:moveTo>
                <a:lnTo>
                  <a:pt x="1305" y="0"/>
                </a:lnTo>
                <a:lnTo>
                  <a:pt x="1305" y="0"/>
                </a:lnTo>
                <a:cubicBezTo>
                  <a:pt x="584" y="0"/>
                  <a:pt x="0" y="584"/>
                  <a:pt x="0" y="1305"/>
                </a:cubicBezTo>
                <a:lnTo>
                  <a:pt x="0" y="1469"/>
                </a:lnTo>
                <a:lnTo>
                  <a:pt x="2609" y="1469"/>
                </a:lnTo>
                <a:lnTo>
                  <a:pt x="2609" y="1305"/>
                </a:lnTo>
                <a:lnTo>
                  <a:pt x="2609" y="1305"/>
                </a:lnTo>
                <a:cubicBezTo>
                  <a:pt x="2609" y="584"/>
                  <a:pt x="2025" y="0"/>
                  <a:pt x="1305" y="0"/>
                </a:cubicBezTo>
              </a:path>
            </a:pathLst>
          </a:custGeom>
          <a:solidFill>
            <a:schemeClr val="accent1"/>
          </a:solidFill>
          <a:ln>
            <a:noFill/>
          </a:ln>
          <a:effectLst/>
        </p:spPr>
        <p:txBody>
          <a:bodyPr wrap="none" anchor="ctr"/>
          <a:lstStyle/>
          <a:p>
            <a:pPr algn="ctr"/>
            <a:endParaRPr lang="en-US" sz="4300" b="1" dirty="0">
              <a:solidFill>
                <a:schemeClr val="bg1"/>
              </a:solidFill>
              <a:latin typeface="Montserrat" panose="00000500000000000000" pitchFamily="2" charset="0"/>
            </a:endParaRPr>
          </a:p>
        </p:txBody>
      </p:sp>
      <p:sp>
        <p:nvSpPr>
          <p:cNvPr id="2" name="ZoneTexte 1">
            <a:extLst>
              <a:ext uri="{FF2B5EF4-FFF2-40B4-BE49-F238E27FC236}">
                <a16:creationId xmlns:a16="http://schemas.microsoft.com/office/drawing/2014/main" id="{F9B193F8-2C25-9E43-97CC-22818901BE42}"/>
              </a:ext>
            </a:extLst>
          </p:cNvPr>
          <p:cNvSpPr txBox="1"/>
          <p:nvPr/>
        </p:nvSpPr>
        <p:spPr>
          <a:xfrm>
            <a:off x="10783461" y="8116783"/>
            <a:ext cx="13157200" cy="1569660"/>
          </a:xfrm>
          <a:prstGeom prst="rect">
            <a:avLst/>
          </a:prstGeom>
          <a:noFill/>
        </p:spPr>
        <p:txBody>
          <a:bodyPr wrap="square" rtlCol="0">
            <a:spAutoFit/>
          </a:bodyPr>
          <a:lstStyle/>
          <a:p>
            <a:r>
              <a:rPr lang="fr-BE" sz="9600" b="1" dirty="0">
                <a:solidFill>
                  <a:srgbClr val="002060"/>
                </a:solidFill>
              </a:rPr>
              <a:t>Q&amp;A</a:t>
            </a:r>
          </a:p>
        </p:txBody>
      </p:sp>
    </p:spTree>
    <p:extLst>
      <p:ext uri="{BB962C8B-B14F-4D97-AF65-F5344CB8AC3E}">
        <p14:creationId xmlns:p14="http://schemas.microsoft.com/office/powerpoint/2010/main" val="3763489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2">
            <a:extLst>
              <a:ext uri="{FF2B5EF4-FFF2-40B4-BE49-F238E27FC236}">
                <a16:creationId xmlns:a16="http://schemas.microsoft.com/office/drawing/2014/main" id="{8A8BCE66-4E12-FDF1-D422-EF610B3176FB}"/>
              </a:ext>
            </a:extLst>
          </p:cNvPr>
          <p:cNvSpPr txBox="1"/>
          <p:nvPr/>
        </p:nvSpPr>
        <p:spPr>
          <a:xfrm>
            <a:off x="1835622" y="995277"/>
            <a:ext cx="20706405" cy="11172289"/>
          </a:xfrm>
          <a:prstGeom prst="rect">
            <a:avLst/>
          </a:prstGeom>
          <a:noFill/>
        </p:spPr>
        <p:txBody>
          <a:bodyPr wrap="square" rtlCol="0">
            <a:spAutoFit/>
          </a:bodyPr>
          <a:lstStyle/>
          <a:p>
            <a:pPr marL="857250" indent="-857250">
              <a:buFont typeface="Arial" panose="020B0604020202020204" pitchFamily="34" charset="0"/>
              <a:buChar char="•"/>
            </a:pPr>
            <a:r>
              <a:rPr lang="fr-BE" sz="6000" dirty="0">
                <a:effectLst/>
                <a:latin typeface="Champagne &amp; Limousines" panose="020B0502020202020204"/>
                <a:ea typeface="Calibri" panose="020F0502020204030204" pitchFamily="34" charset="0"/>
              </a:rPr>
              <a:t>Comment standardiser son </a:t>
            </a:r>
            <a:r>
              <a:rPr lang="fr-BE" sz="6000" b="1" u="sng" dirty="0">
                <a:solidFill>
                  <a:srgbClr val="002060"/>
                </a:solidFill>
                <a:effectLst/>
                <a:latin typeface="Champagne &amp; Limousines" panose="020B0502020202020204"/>
                <a:ea typeface="Calibri" panose="020F0502020204030204" pitchFamily="34" charset="0"/>
              </a:rPr>
              <a:t>approche de vente </a:t>
            </a:r>
            <a:r>
              <a:rPr lang="fr-BE" sz="6000" dirty="0">
                <a:effectLst/>
                <a:latin typeface="Champagne &amp; Limousines" panose="020B0502020202020204"/>
                <a:ea typeface="Calibri" panose="020F0502020204030204" pitchFamily="34" charset="0"/>
              </a:rPr>
              <a:t>- j'ai tendance à la rendre très personnelle mais du coup ça prend énormément de temps ?</a:t>
            </a:r>
          </a:p>
          <a:p>
            <a:endParaRPr lang="fr-BE" sz="6000" dirty="0">
              <a:effectLst/>
              <a:latin typeface="Champagne &amp; Limousines" panose="020B0502020202020204"/>
              <a:ea typeface="Calibri" panose="020F0502020204030204" pitchFamily="34" charset="0"/>
            </a:endParaRPr>
          </a:p>
          <a:p>
            <a:pPr marL="857250" indent="-857250">
              <a:buFont typeface="Arial" panose="020B0604020202020204" pitchFamily="34" charset="0"/>
              <a:buChar char="•"/>
            </a:pPr>
            <a:r>
              <a:rPr lang="fr-BE" sz="6000" dirty="0">
                <a:effectLst/>
                <a:latin typeface="Champagne &amp; Limousines" panose="020B0502020202020204"/>
                <a:ea typeface="Calibri" panose="020F0502020204030204" pitchFamily="34" charset="0"/>
              </a:rPr>
              <a:t>Quels sont les meilleurs </a:t>
            </a:r>
            <a:r>
              <a:rPr lang="fr-BE" sz="6000" b="1" u="sng" dirty="0">
                <a:solidFill>
                  <a:srgbClr val="002060"/>
                </a:solidFill>
                <a:effectLst/>
                <a:latin typeface="Champagne &amp; Limousines" panose="020B0502020202020204"/>
                <a:ea typeface="Calibri" panose="020F0502020204030204" pitchFamily="34" charset="0"/>
              </a:rPr>
              <a:t>outils</a:t>
            </a:r>
            <a:r>
              <a:rPr lang="fr-BE" sz="6000" dirty="0">
                <a:effectLst/>
                <a:latin typeface="Champagne &amp; Limousines" panose="020B0502020202020204"/>
                <a:ea typeface="Calibri" panose="020F0502020204030204" pitchFamily="34" charset="0"/>
              </a:rPr>
              <a:t> pour documenter et standardiser les démarches commerciales ?</a:t>
            </a:r>
          </a:p>
          <a:p>
            <a:pPr marL="857250" indent="-857250">
              <a:buFont typeface="Arial" panose="020B0604020202020204" pitchFamily="34" charset="0"/>
              <a:buChar char="•"/>
            </a:pPr>
            <a:endParaRPr lang="fr-BE" sz="6000" dirty="0">
              <a:latin typeface="Champagne &amp; Limousines" panose="020B0502020202020204"/>
              <a:ea typeface="Calibri" panose="020F0502020204030204" pitchFamily="34" charset="0"/>
            </a:endParaRPr>
          </a:p>
          <a:p>
            <a:pPr marL="857250" indent="-857250">
              <a:buFont typeface="Arial" panose="020B0604020202020204" pitchFamily="34" charset="0"/>
              <a:buChar char="•"/>
            </a:pPr>
            <a:r>
              <a:rPr lang="fr-BE" sz="6000" dirty="0">
                <a:effectLst/>
                <a:latin typeface="Champagne &amp; Limousines" panose="020B0502020202020204"/>
                <a:ea typeface="Calibri" panose="020F0502020204030204" pitchFamily="34" charset="0"/>
              </a:rPr>
              <a:t>Alors moi j'ai des questions sur l'aspect théorique de la vente. Genre s'il y a des </a:t>
            </a:r>
            <a:r>
              <a:rPr lang="fr-BE" sz="6000" b="1" u="sng" dirty="0">
                <a:solidFill>
                  <a:srgbClr val="002060"/>
                </a:solidFill>
                <a:effectLst/>
                <a:latin typeface="Champagne &amp; Limousines" panose="020B0502020202020204"/>
                <a:ea typeface="Calibri" panose="020F0502020204030204" pitchFamily="34" charset="0"/>
              </a:rPr>
              <a:t>études</a:t>
            </a:r>
            <a:r>
              <a:rPr lang="fr-BE" sz="6000" dirty="0">
                <a:effectLst/>
                <a:latin typeface="Champagne &amp; Limousines" panose="020B0502020202020204"/>
                <a:ea typeface="Calibri" panose="020F0502020204030204" pitchFamily="34" charset="0"/>
              </a:rPr>
              <a:t> sur ce qu'il se passe dans la tête des clients, pourquoi ils achètent, pourquoi pas, et dans ce cas les techniques pour qu'ils achètent ! </a:t>
            </a:r>
          </a:p>
          <a:p>
            <a:pPr marL="857250" indent="-857250">
              <a:buFont typeface="Arial" panose="020B0604020202020204" pitchFamily="34" charset="0"/>
              <a:buChar char="•"/>
            </a:pPr>
            <a:endParaRPr lang="fr-BE" sz="6000" dirty="0">
              <a:effectLst/>
              <a:latin typeface="Champagne &amp; Limousines" panose="020B0502020202020204"/>
              <a:ea typeface="Calibri" panose="020F0502020204030204" pitchFamily="34" charset="0"/>
            </a:endParaRPr>
          </a:p>
        </p:txBody>
      </p:sp>
    </p:spTree>
    <p:extLst>
      <p:ext uri="{BB962C8B-B14F-4D97-AF65-F5344CB8AC3E}">
        <p14:creationId xmlns:p14="http://schemas.microsoft.com/office/powerpoint/2010/main" val="1231322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2">
            <a:extLst>
              <a:ext uri="{FF2B5EF4-FFF2-40B4-BE49-F238E27FC236}">
                <a16:creationId xmlns:a16="http://schemas.microsoft.com/office/drawing/2014/main" id="{8A8BCE66-4E12-FDF1-D422-EF610B3176FB}"/>
              </a:ext>
            </a:extLst>
          </p:cNvPr>
          <p:cNvSpPr txBox="1"/>
          <p:nvPr/>
        </p:nvSpPr>
        <p:spPr>
          <a:xfrm>
            <a:off x="1835622" y="995277"/>
            <a:ext cx="20706405" cy="11172289"/>
          </a:xfrm>
          <a:prstGeom prst="rect">
            <a:avLst/>
          </a:prstGeom>
          <a:noFill/>
        </p:spPr>
        <p:txBody>
          <a:bodyPr wrap="square" rtlCol="0">
            <a:spAutoFit/>
          </a:bodyPr>
          <a:lstStyle/>
          <a:p>
            <a:pPr marL="857250" indent="-857250">
              <a:buFont typeface="Arial" panose="020B0604020202020204" pitchFamily="34" charset="0"/>
              <a:buChar char="•"/>
            </a:pPr>
            <a:r>
              <a:rPr lang="fr-BE" sz="6000" dirty="0">
                <a:effectLst/>
                <a:latin typeface="Champagne &amp; Limousines" panose="020B0502020202020204"/>
                <a:ea typeface="Calibri" panose="020F0502020204030204" pitchFamily="34" charset="0"/>
              </a:rPr>
              <a:t>En agence de communication créative, on vient très souvent nous voir pour la gestion des réseaux sociaux en pensant qu'on fait principalement ça. Du coup, comment stimuler la vente des autres services d'une agence de communication créative ? Comment axer le discours pour que tous nos services (graphisme, création de site web, stratégie, création de contenu) soient retenus par le prospect ? </a:t>
            </a:r>
          </a:p>
          <a:p>
            <a:pPr marL="857250" indent="-857250">
              <a:buFont typeface="Arial" panose="020B0604020202020204" pitchFamily="34" charset="0"/>
              <a:buChar char="•"/>
            </a:pPr>
            <a:endParaRPr lang="fr-BE" sz="6000" dirty="0">
              <a:effectLst/>
              <a:latin typeface="Champagne &amp; Limousines" panose="020B0502020202020204"/>
              <a:ea typeface="Calibri" panose="020F0502020204030204" pitchFamily="34" charset="0"/>
            </a:endParaRPr>
          </a:p>
          <a:p>
            <a:pPr marL="857250" indent="-857250">
              <a:buFont typeface="Arial" panose="020B0604020202020204" pitchFamily="34" charset="0"/>
              <a:buChar char="•"/>
            </a:pPr>
            <a:r>
              <a:rPr lang="fr-BE" sz="6000" dirty="0">
                <a:effectLst/>
                <a:latin typeface="Champagne &amp; Limousines" panose="020B0502020202020204"/>
                <a:ea typeface="Calibri" panose="020F0502020204030204" pitchFamily="34" charset="0"/>
              </a:rPr>
              <a:t>Pour ma part, je souhaiterais en apprendre davantage sur les </a:t>
            </a:r>
            <a:r>
              <a:rPr lang="fr-BE" sz="6000" b="1" dirty="0">
                <a:solidFill>
                  <a:srgbClr val="002060"/>
                </a:solidFill>
                <a:effectLst/>
                <a:latin typeface="Champagne &amp; Limousines" panose="020B0502020202020204"/>
                <a:ea typeface="Calibri" panose="020F0502020204030204" pitchFamily="34" charset="0"/>
              </a:rPr>
              <a:t>stratégies de vente B2B</a:t>
            </a:r>
            <a:r>
              <a:rPr lang="fr-BE" sz="6000" dirty="0">
                <a:effectLst/>
                <a:latin typeface="Champagne &amp; Limousines" panose="020B0502020202020204"/>
                <a:ea typeface="Calibri" panose="020F0502020204030204" pitchFamily="34" charset="0"/>
              </a:rPr>
              <a:t>. </a:t>
            </a:r>
          </a:p>
          <a:p>
            <a:pPr marL="857250" indent="-857250">
              <a:buFont typeface="Arial" panose="020B0604020202020204" pitchFamily="34" charset="0"/>
              <a:buChar char="•"/>
            </a:pPr>
            <a:r>
              <a:rPr lang="fr-BE" sz="6000" b="1" dirty="0">
                <a:solidFill>
                  <a:srgbClr val="002060"/>
                </a:solidFill>
                <a:effectLst/>
                <a:latin typeface="Champagne &amp; Limousines" panose="020B0502020202020204"/>
                <a:ea typeface="Calibri" panose="020F0502020204030204" pitchFamily="34" charset="0"/>
              </a:rPr>
              <a:t>Les outils </a:t>
            </a:r>
            <a:r>
              <a:rPr lang="fr-BE" sz="6000" dirty="0">
                <a:effectLst/>
                <a:latin typeface="Champagne &amp; Limousines" panose="020B0502020202020204"/>
                <a:ea typeface="Calibri" panose="020F0502020204030204" pitchFamily="34" charset="0"/>
              </a:rPr>
              <a:t>les plus performants, comment créer une base de données pertinentes, où trouver ses prospects,…</a:t>
            </a:r>
          </a:p>
        </p:txBody>
      </p:sp>
    </p:spTree>
    <p:extLst>
      <p:ext uri="{BB962C8B-B14F-4D97-AF65-F5344CB8AC3E}">
        <p14:creationId xmlns:p14="http://schemas.microsoft.com/office/powerpoint/2010/main" val="2486058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12">
            <a:extLst>
              <a:ext uri="{FF2B5EF4-FFF2-40B4-BE49-F238E27FC236}">
                <a16:creationId xmlns:a16="http://schemas.microsoft.com/office/drawing/2014/main" id="{AF9BC4FF-8449-843C-99CD-95B142396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77651" cy="6094410"/>
          </a:xfrm>
          <a:prstGeom prst="rect">
            <a:avLst/>
          </a:prstGeom>
        </p:spPr>
      </p:pic>
      <p:sp>
        <p:nvSpPr>
          <p:cNvPr id="8" name="Freeform 27">
            <a:extLst>
              <a:ext uri="{FF2B5EF4-FFF2-40B4-BE49-F238E27FC236}">
                <a16:creationId xmlns:a16="http://schemas.microsoft.com/office/drawing/2014/main" id="{B23BD214-E567-EB6E-A98E-0EAE09D0BBBD}"/>
              </a:ext>
            </a:extLst>
          </p:cNvPr>
          <p:cNvSpPr>
            <a:spLocks noChangeAspect="1" noChangeArrowheads="1"/>
          </p:cNvSpPr>
          <p:nvPr/>
        </p:nvSpPr>
        <p:spPr bwMode="auto">
          <a:xfrm rot="5400000">
            <a:off x="-407485" y="5570501"/>
            <a:ext cx="1862786" cy="1047819"/>
          </a:xfrm>
          <a:custGeom>
            <a:avLst/>
            <a:gdLst>
              <a:gd name="T0" fmla="*/ 1305 w 2610"/>
              <a:gd name="T1" fmla="*/ 0 h 1470"/>
              <a:gd name="T2" fmla="*/ 1305 w 2610"/>
              <a:gd name="T3" fmla="*/ 0 h 1470"/>
              <a:gd name="T4" fmla="*/ 1305 w 2610"/>
              <a:gd name="T5" fmla="*/ 0 h 1470"/>
              <a:gd name="T6" fmla="*/ 0 w 2610"/>
              <a:gd name="T7" fmla="*/ 1305 h 1470"/>
              <a:gd name="T8" fmla="*/ 0 w 2610"/>
              <a:gd name="T9" fmla="*/ 1469 h 1470"/>
              <a:gd name="T10" fmla="*/ 2609 w 2610"/>
              <a:gd name="T11" fmla="*/ 1469 h 1470"/>
              <a:gd name="T12" fmla="*/ 2609 w 2610"/>
              <a:gd name="T13" fmla="*/ 1305 h 1470"/>
              <a:gd name="T14" fmla="*/ 2609 w 2610"/>
              <a:gd name="T15" fmla="*/ 1305 h 1470"/>
              <a:gd name="T16" fmla="*/ 1305 w 2610"/>
              <a:gd name="T17" fmla="*/ 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0" h="1470">
                <a:moveTo>
                  <a:pt x="1305" y="0"/>
                </a:moveTo>
                <a:lnTo>
                  <a:pt x="1305" y="0"/>
                </a:lnTo>
                <a:lnTo>
                  <a:pt x="1305" y="0"/>
                </a:lnTo>
                <a:cubicBezTo>
                  <a:pt x="584" y="0"/>
                  <a:pt x="0" y="584"/>
                  <a:pt x="0" y="1305"/>
                </a:cubicBezTo>
                <a:lnTo>
                  <a:pt x="0" y="1469"/>
                </a:lnTo>
                <a:lnTo>
                  <a:pt x="2609" y="1469"/>
                </a:lnTo>
                <a:lnTo>
                  <a:pt x="2609" y="1305"/>
                </a:lnTo>
                <a:lnTo>
                  <a:pt x="2609" y="1305"/>
                </a:lnTo>
                <a:cubicBezTo>
                  <a:pt x="2609" y="584"/>
                  <a:pt x="2025" y="0"/>
                  <a:pt x="1305" y="0"/>
                </a:cubicBezTo>
              </a:path>
            </a:pathLst>
          </a:custGeom>
          <a:solidFill>
            <a:schemeClr val="accent1"/>
          </a:solidFill>
          <a:ln>
            <a:noFill/>
          </a:ln>
          <a:effectLst/>
        </p:spPr>
        <p:txBody>
          <a:bodyPr wrap="none" anchor="ctr"/>
          <a:lstStyle/>
          <a:p>
            <a:pPr algn="ctr"/>
            <a:endParaRPr lang="en-US" sz="4300" b="1" dirty="0">
              <a:solidFill>
                <a:schemeClr val="bg1"/>
              </a:solidFill>
              <a:latin typeface="Montserrat" panose="00000500000000000000" pitchFamily="2" charset="0"/>
            </a:endParaRPr>
          </a:p>
        </p:txBody>
      </p:sp>
      <p:sp>
        <p:nvSpPr>
          <p:cNvPr id="2" name="ZoneTexte 1">
            <a:extLst>
              <a:ext uri="{FF2B5EF4-FFF2-40B4-BE49-F238E27FC236}">
                <a16:creationId xmlns:a16="http://schemas.microsoft.com/office/drawing/2014/main" id="{F9B193F8-2C25-9E43-97CC-22818901BE42}"/>
              </a:ext>
            </a:extLst>
          </p:cNvPr>
          <p:cNvSpPr txBox="1"/>
          <p:nvPr/>
        </p:nvSpPr>
        <p:spPr>
          <a:xfrm>
            <a:off x="2249061" y="2612454"/>
            <a:ext cx="13157200" cy="1446550"/>
          </a:xfrm>
          <a:prstGeom prst="rect">
            <a:avLst/>
          </a:prstGeom>
          <a:noFill/>
        </p:spPr>
        <p:txBody>
          <a:bodyPr wrap="square" rtlCol="0">
            <a:spAutoFit/>
          </a:bodyPr>
          <a:lstStyle/>
          <a:p>
            <a:r>
              <a:rPr lang="fr-BE" sz="8800" b="1" dirty="0">
                <a:solidFill>
                  <a:srgbClr val="F2A654"/>
                </a:solidFill>
              </a:rPr>
              <a:t>Are </a:t>
            </a:r>
            <a:r>
              <a:rPr lang="fr-BE" sz="8800" b="1" dirty="0" err="1">
                <a:solidFill>
                  <a:srgbClr val="F2A654"/>
                </a:solidFill>
              </a:rPr>
              <a:t>you</a:t>
            </a:r>
            <a:r>
              <a:rPr lang="fr-BE" sz="8800" b="1" dirty="0">
                <a:solidFill>
                  <a:srgbClr val="F2A654"/>
                </a:solidFill>
              </a:rPr>
              <a:t> </a:t>
            </a:r>
            <a:r>
              <a:rPr lang="fr-BE" sz="8800" b="1">
                <a:solidFill>
                  <a:schemeClr val="bg1"/>
                </a:solidFill>
              </a:rPr>
              <a:t>a ( Co )-</a:t>
            </a:r>
            <a:r>
              <a:rPr lang="fr-BE" sz="8800" b="1" dirty="0" err="1">
                <a:solidFill>
                  <a:schemeClr val="bg1"/>
                </a:solidFill>
              </a:rPr>
              <a:t>Founder</a:t>
            </a:r>
            <a:r>
              <a:rPr lang="fr-BE" sz="8800" b="1" dirty="0">
                <a:solidFill>
                  <a:schemeClr val="bg1"/>
                </a:solidFill>
              </a:rPr>
              <a:t>?</a:t>
            </a:r>
          </a:p>
        </p:txBody>
      </p:sp>
      <p:sp>
        <p:nvSpPr>
          <p:cNvPr id="6" name="ZoneTexte 2">
            <a:extLst>
              <a:ext uri="{FF2B5EF4-FFF2-40B4-BE49-F238E27FC236}">
                <a16:creationId xmlns:a16="http://schemas.microsoft.com/office/drawing/2014/main" id="{A7E6ED0C-50BB-4018-A857-E957616F261C}"/>
              </a:ext>
            </a:extLst>
          </p:cNvPr>
          <p:cNvSpPr txBox="1"/>
          <p:nvPr/>
        </p:nvSpPr>
        <p:spPr>
          <a:xfrm>
            <a:off x="2998383" y="6671458"/>
            <a:ext cx="18380882" cy="6740307"/>
          </a:xfrm>
          <a:prstGeom prst="rect">
            <a:avLst/>
          </a:prstGeom>
          <a:noFill/>
        </p:spPr>
        <p:txBody>
          <a:bodyPr wrap="square" rtlCol="0">
            <a:spAutoFit/>
          </a:bodyPr>
          <a:lstStyle/>
          <a:p>
            <a:pPr algn="ctr"/>
            <a:r>
              <a:rPr lang="fr-BE" sz="7200" dirty="0">
                <a:solidFill>
                  <a:srgbClr val="002060"/>
                </a:solidFill>
                <a:latin typeface="Champagne &amp; Limousines" panose="020B0502020202020204" pitchFamily="34" charset="0"/>
                <a:ea typeface="Champagne &amp; Limousines" panose="020B0502020202020204" pitchFamily="34" charset="0"/>
              </a:rPr>
              <a:t> Vision, </a:t>
            </a:r>
            <a:r>
              <a:rPr lang="fr-BE" sz="7200" dirty="0" err="1">
                <a:solidFill>
                  <a:srgbClr val="002060"/>
                </a:solidFill>
                <a:latin typeface="Champagne &amp; Limousines" panose="020B0502020202020204" pitchFamily="34" charset="0"/>
                <a:ea typeface="Champagne &amp; Limousines" panose="020B0502020202020204" pitchFamily="34" charset="0"/>
              </a:rPr>
              <a:t>Market</a:t>
            </a:r>
            <a:r>
              <a:rPr lang="fr-BE" sz="7200" dirty="0">
                <a:solidFill>
                  <a:srgbClr val="002060"/>
                </a:solidFill>
                <a:latin typeface="Champagne &amp; Limousines" panose="020B0502020202020204" pitchFamily="34" charset="0"/>
                <a:ea typeface="Champagne &amp; Limousines" panose="020B0502020202020204" pitchFamily="34" charset="0"/>
              </a:rPr>
              <a:t> &amp; </a:t>
            </a:r>
            <a:r>
              <a:rPr lang="fr-BE" sz="7200" dirty="0" err="1">
                <a:solidFill>
                  <a:srgbClr val="002060"/>
                </a:solidFill>
                <a:latin typeface="Champagne &amp; Limousines" panose="020B0502020202020204" pitchFamily="34" charset="0"/>
                <a:ea typeface="Champagne &amp; Limousines" panose="020B0502020202020204" pitchFamily="34" charset="0"/>
              </a:rPr>
              <a:t>Competition</a:t>
            </a:r>
            <a:r>
              <a:rPr lang="fr-BE" sz="7200" dirty="0">
                <a:solidFill>
                  <a:srgbClr val="002060"/>
                </a:solidFill>
                <a:latin typeface="Champagne &amp; Limousines" panose="020B0502020202020204" pitchFamily="34" charset="0"/>
                <a:ea typeface="Champagne &amp; Limousines" panose="020B0502020202020204" pitchFamily="34" charset="0"/>
              </a:rPr>
              <a:t> </a:t>
            </a:r>
          </a:p>
          <a:p>
            <a:pPr algn="ctr"/>
            <a:r>
              <a:rPr lang="fr-BE" sz="7200" dirty="0">
                <a:solidFill>
                  <a:srgbClr val="002060"/>
                </a:solidFill>
                <a:latin typeface="Champagne &amp; Limousines" panose="020B0502020202020204" pitchFamily="34" charset="0"/>
                <a:ea typeface="Champagne &amp; Limousines" panose="020B0502020202020204" pitchFamily="34" charset="0"/>
              </a:rPr>
              <a:t>How to </a:t>
            </a:r>
            <a:r>
              <a:rPr lang="fr-BE" sz="7200" dirty="0" err="1">
                <a:solidFill>
                  <a:srgbClr val="002060"/>
                </a:solidFill>
                <a:latin typeface="Champagne &amp; Limousines" panose="020B0502020202020204" pitchFamily="34" charset="0"/>
                <a:ea typeface="Champagne &amp; Limousines" panose="020B0502020202020204" pitchFamily="34" charset="0"/>
              </a:rPr>
              <a:t>communicate</a:t>
            </a:r>
            <a:r>
              <a:rPr lang="fr-BE" sz="7200" dirty="0">
                <a:solidFill>
                  <a:srgbClr val="002060"/>
                </a:solidFill>
                <a:latin typeface="Champagne &amp; Limousines" panose="020B0502020202020204" pitchFamily="34" charset="0"/>
                <a:ea typeface="Champagne &amp; Limousines" panose="020B0502020202020204" pitchFamily="34" charset="0"/>
              </a:rPr>
              <a:t> </a:t>
            </a:r>
          </a:p>
          <a:p>
            <a:pPr algn="ctr"/>
            <a:r>
              <a:rPr lang="fr-BE" sz="7200" dirty="0" err="1">
                <a:solidFill>
                  <a:srgbClr val="002060"/>
                </a:solidFill>
                <a:latin typeface="Champagne &amp; Limousines" panose="020B0502020202020204" pitchFamily="34" charset="0"/>
                <a:ea typeface="Champagne &amp; Limousines" panose="020B0502020202020204" pitchFamily="34" charset="0"/>
              </a:rPr>
              <a:t>Branding</a:t>
            </a:r>
            <a:endParaRPr lang="fr-BE" sz="7200" dirty="0">
              <a:solidFill>
                <a:srgbClr val="002060"/>
              </a:solidFill>
              <a:latin typeface="Champagne &amp; Limousines" panose="020B0502020202020204" pitchFamily="34" charset="0"/>
              <a:ea typeface="Champagne &amp; Limousines" panose="020B0502020202020204" pitchFamily="34" charset="0"/>
            </a:endParaRPr>
          </a:p>
          <a:p>
            <a:pPr algn="ctr"/>
            <a:r>
              <a:rPr lang="fr-BE" sz="7200" b="1" dirty="0">
                <a:solidFill>
                  <a:srgbClr val="0070C0"/>
                </a:solidFill>
                <a:latin typeface="Champagne &amp; Limousines" panose="020B0502020202020204" pitchFamily="34" charset="0"/>
                <a:ea typeface="Champagne &amp; Limousines" panose="020B0502020202020204" pitchFamily="34" charset="0"/>
              </a:rPr>
              <a:t>KPI &amp; Sales </a:t>
            </a:r>
            <a:r>
              <a:rPr lang="fr-BE" sz="7200" b="1" dirty="0" err="1">
                <a:solidFill>
                  <a:srgbClr val="0070C0"/>
                </a:solidFill>
                <a:latin typeface="Champagne &amp; Limousines" panose="020B0502020202020204" pitchFamily="34" charset="0"/>
                <a:ea typeface="Champagne &amp; Limousines" panose="020B0502020202020204" pitchFamily="34" charset="0"/>
              </a:rPr>
              <a:t>Strategy</a:t>
            </a:r>
            <a:endParaRPr lang="fr-BE" sz="7200" b="1" dirty="0">
              <a:solidFill>
                <a:srgbClr val="0070C0"/>
              </a:solidFill>
              <a:latin typeface="Champagne &amp; Limousines" panose="020B0502020202020204" pitchFamily="34" charset="0"/>
              <a:ea typeface="Champagne &amp; Limousines" panose="020B0502020202020204" pitchFamily="34" charset="0"/>
            </a:endParaRPr>
          </a:p>
          <a:p>
            <a:pPr algn="ctr"/>
            <a:r>
              <a:rPr lang="fr-BE" sz="7200" dirty="0">
                <a:solidFill>
                  <a:srgbClr val="002060"/>
                </a:solidFill>
                <a:latin typeface="Champagne &amp; Limousines" panose="020B0502020202020204" pitchFamily="34" charset="0"/>
                <a:ea typeface="Champagne &amp; Limousines" panose="020B0502020202020204" pitchFamily="34" charset="0"/>
              </a:rPr>
              <a:t>Pricing</a:t>
            </a:r>
          </a:p>
          <a:p>
            <a:pPr algn="ctr"/>
            <a:r>
              <a:rPr lang="fr-BE" sz="7200" b="1" dirty="0">
                <a:solidFill>
                  <a:srgbClr val="0070C0"/>
                </a:solidFill>
                <a:latin typeface="Champagne &amp; Limousines" panose="020B0502020202020204" pitchFamily="34" charset="0"/>
                <a:ea typeface="Champagne &amp; Limousines" panose="020B0502020202020204" pitchFamily="34" charset="0"/>
              </a:rPr>
              <a:t>Mesure &amp; </a:t>
            </a:r>
            <a:r>
              <a:rPr lang="fr-BE" sz="7200" b="1" dirty="0" err="1">
                <a:solidFill>
                  <a:srgbClr val="0070C0"/>
                </a:solidFill>
                <a:latin typeface="Champagne &amp; Limousines" panose="020B0502020202020204" pitchFamily="34" charset="0"/>
                <a:ea typeface="Champagne &amp; Limousines" panose="020B0502020202020204" pitchFamily="34" charset="0"/>
              </a:rPr>
              <a:t>Adapt</a:t>
            </a:r>
            <a:r>
              <a:rPr lang="fr-BE" sz="7200" dirty="0">
                <a:solidFill>
                  <a:srgbClr val="002060"/>
                </a:solidFill>
                <a:latin typeface="Champagne &amp; Limousines" panose="020B0502020202020204" pitchFamily="34" charset="0"/>
                <a:ea typeface="Champagne &amp; Limousines" panose="020B0502020202020204" pitchFamily="34" charset="0"/>
              </a:rPr>
              <a:t> </a:t>
            </a:r>
            <a:endParaRPr lang="fr-BE" sz="7200" dirty="0">
              <a:solidFill>
                <a:srgbClr val="002060"/>
              </a:solidFill>
              <a:effectLst/>
              <a:latin typeface="Champagne &amp; Limousines" panose="020B0502020202020204" pitchFamily="34" charset="0"/>
              <a:ea typeface="Champagne &amp; Limousines" panose="020B0502020202020204" pitchFamily="34" charset="0"/>
            </a:endParaRPr>
          </a:p>
        </p:txBody>
      </p:sp>
    </p:spTree>
    <p:extLst>
      <p:ext uri="{BB962C8B-B14F-4D97-AF65-F5344CB8AC3E}">
        <p14:creationId xmlns:p14="http://schemas.microsoft.com/office/powerpoint/2010/main" val="2705799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12">
            <a:extLst>
              <a:ext uri="{FF2B5EF4-FFF2-40B4-BE49-F238E27FC236}">
                <a16:creationId xmlns:a16="http://schemas.microsoft.com/office/drawing/2014/main" id="{AF9BC4FF-8449-843C-99CD-95B142396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77651" cy="6094410"/>
          </a:xfrm>
          <a:prstGeom prst="rect">
            <a:avLst/>
          </a:prstGeom>
        </p:spPr>
      </p:pic>
      <p:sp>
        <p:nvSpPr>
          <p:cNvPr id="8" name="Freeform 27">
            <a:extLst>
              <a:ext uri="{FF2B5EF4-FFF2-40B4-BE49-F238E27FC236}">
                <a16:creationId xmlns:a16="http://schemas.microsoft.com/office/drawing/2014/main" id="{B23BD214-E567-EB6E-A98E-0EAE09D0BBBD}"/>
              </a:ext>
            </a:extLst>
          </p:cNvPr>
          <p:cNvSpPr>
            <a:spLocks noChangeAspect="1" noChangeArrowheads="1"/>
          </p:cNvSpPr>
          <p:nvPr/>
        </p:nvSpPr>
        <p:spPr bwMode="auto">
          <a:xfrm rot="5400000">
            <a:off x="-407485" y="5570501"/>
            <a:ext cx="1862786" cy="1047819"/>
          </a:xfrm>
          <a:custGeom>
            <a:avLst/>
            <a:gdLst>
              <a:gd name="T0" fmla="*/ 1305 w 2610"/>
              <a:gd name="T1" fmla="*/ 0 h 1470"/>
              <a:gd name="T2" fmla="*/ 1305 w 2610"/>
              <a:gd name="T3" fmla="*/ 0 h 1470"/>
              <a:gd name="T4" fmla="*/ 1305 w 2610"/>
              <a:gd name="T5" fmla="*/ 0 h 1470"/>
              <a:gd name="T6" fmla="*/ 0 w 2610"/>
              <a:gd name="T7" fmla="*/ 1305 h 1470"/>
              <a:gd name="T8" fmla="*/ 0 w 2610"/>
              <a:gd name="T9" fmla="*/ 1469 h 1470"/>
              <a:gd name="T10" fmla="*/ 2609 w 2610"/>
              <a:gd name="T11" fmla="*/ 1469 h 1470"/>
              <a:gd name="T12" fmla="*/ 2609 w 2610"/>
              <a:gd name="T13" fmla="*/ 1305 h 1470"/>
              <a:gd name="T14" fmla="*/ 2609 w 2610"/>
              <a:gd name="T15" fmla="*/ 1305 h 1470"/>
              <a:gd name="T16" fmla="*/ 1305 w 2610"/>
              <a:gd name="T17" fmla="*/ 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0" h="1470">
                <a:moveTo>
                  <a:pt x="1305" y="0"/>
                </a:moveTo>
                <a:lnTo>
                  <a:pt x="1305" y="0"/>
                </a:lnTo>
                <a:lnTo>
                  <a:pt x="1305" y="0"/>
                </a:lnTo>
                <a:cubicBezTo>
                  <a:pt x="584" y="0"/>
                  <a:pt x="0" y="584"/>
                  <a:pt x="0" y="1305"/>
                </a:cubicBezTo>
                <a:lnTo>
                  <a:pt x="0" y="1469"/>
                </a:lnTo>
                <a:lnTo>
                  <a:pt x="2609" y="1469"/>
                </a:lnTo>
                <a:lnTo>
                  <a:pt x="2609" y="1305"/>
                </a:lnTo>
                <a:lnTo>
                  <a:pt x="2609" y="1305"/>
                </a:lnTo>
                <a:cubicBezTo>
                  <a:pt x="2609" y="584"/>
                  <a:pt x="2025" y="0"/>
                  <a:pt x="1305" y="0"/>
                </a:cubicBezTo>
              </a:path>
            </a:pathLst>
          </a:custGeom>
          <a:solidFill>
            <a:schemeClr val="accent1"/>
          </a:solidFill>
          <a:ln>
            <a:noFill/>
          </a:ln>
          <a:effectLst/>
        </p:spPr>
        <p:txBody>
          <a:bodyPr wrap="none" anchor="ctr"/>
          <a:lstStyle/>
          <a:p>
            <a:pPr algn="ctr"/>
            <a:endParaRPr lang="en-US" sz="4300" b="1" dirty="0">
              <a:solidFill>
                <a:schemeClr val="bg1"/>
              </a:solidFill>
              <a:latin typeface="Montserrat" panose="00000500000000000000" pitchFamily="2" charset="0"/>
            </a:endParaRPr>
          </a:p>
        </p:txBody>
      </p:sp>
      <p:sp>
        <p:nvSpPr>
          <p:cNvPr id="2" name="ZoneTexte 1">
            <a:extLst>
              <a:ext uri="{FF2B5EF4-FFF2-40B4-BE49-F238E27FC236}">
                <a16:creationId xmlns:a16="http://schemas.microsoft.com/office/drawing/2014/main" id="{F9B193F8-2C25-9E43-97CC-22818901BE42}"/>
              </a:ext>
            </a:extLst>
          </p:cNvPr>
          <p:cNvSpPr txBox="1"/>
          <p:nvPr/>
        </p:nvSpPr>
        <p:spPr>
          <a:xfrm>
            <a:off x="2249061" y="2612454"/>
            <a:ext cx="13157200" cy="1446550"/>
          </a:xfrm>
          <a:prstGeom prst="rect">
            <a:avLst/>
          </a:prstGeom>
          <a:noFill/>
        </p:spPr>
        <p:txBody>
          <a:bodyPr wrap="square" rtlCol="0">
            <a:spAutoFit/>
          </a:bodyPr>
          <a:lstStyle/>
          <a:p>
            <a:r>
              <a:rPr lang="fr-BE" sz="8800" b="1" dirty="0">
                <a:solidFill>
                  <a:srgbClr val="F2A654"/>
                </a:solidFill>
              </a:rPr>
              <a:t>Are </a:t>
            </a:r>
            <a:r>
              <a:rPr lang="fr-BE" sz="8800" b="1" dirty="0" err="1">
                <a:solidFill>
                  <a:srgbClr val="F2A654"/>
                </a:solidFill>
              </a:rPr>
              <a:t>you</a:t>
            </a:r>
            <a:r>
              <a:rPr lang="fr-BE" sz="8800" b="1" dirty="0">
                <a:solidFill>
                  <a:srgbClr val="F2A654"/>
                </a:solidFill>
              </a:rPr>
              <a:t> </a:t>
            </a:r>
            <a:r>
              <a:rPr lang="fr-BE" sz="8800" b="1" dirty="0">
                <a:solidFill>
                  <a:schemeClr val="bg1"/>
                </a:solidFill>
              </a:rPr>
              <a:t>a Co-</a:t>
            </a:r>
            <a:r>
              <a:rPr lang="fr-BE" sz="8800" b="1" dirty="0" err="1">
                <a:solidFill>
                  <a:schemeClr val="bg1"/>
                </a:solidFill>
              </a:rPr>
              <a:t>Founder</a:t>
            </a:r>
            <a:r>
              <a:rPr lang="fr-BE" sz="8800" b="1" dirty="0">
                <a:solidFill>
                  <a:schemeClr val="bg1"/>
                </a:solidFill>
              </a:rPr>
              <a:t>?</a:t>
            </a:r>
          </a:p>
        </p:txBody>
      </p:sp>
      <p:sp>
        <p:nvSpPr>
          <p:cNvPr id="6" name="ZoneTexte 2">
            <a:extLst>
              <a:ext uri="{FF2B5EF4-FFF2-40B4-BE49-F238E27FC236}">
                <a16:creationId xmlns:a16="http://schemas.microsoft.com/office/drawing/2014/main" id="{B0EAB622-0AD3-4AB4-ABB1-22C94B87B256}"/>
              </a:ext>
            </a:extLst>
          </p:cNvPr>
          <p:cNvSpPr txBox="1"/>
          <p:nvPr/>
        </p:nvSpPr>
        <p:spPr>
          <a:xfrm>
            <a:off x="2998383" y="6671458"/>
            <a:ext cx="18380882" cy="5632311"/>
          </a:xfrm>
          <a:prstGeom prst="rect">
            <a:avLst/>
          </a:prstGeom>
          <a:noFill/>
        </p:spPr>
        <p:txBody>
          <a:bodyPr wrap="square" rtlCol="0">
            <a:spAutoFit/>
          </a:bodyPr>
          <a:lstStyle/>
          <a:p>
            <a:pPr algn="ctr"/>
            <a:r>
              <a:rPr lang="fr-BE" sz="7200" dirty="0">
                <a:solidFill>
                  <a:srgbClr val="002060"/>
                </a:solidFill>
                <a:latin typeface="Champagne &amp; Limousines" panose="020B0502020202020204" pitchFamily="34" charset="0"/>
                <a:ea typeface="Champagne &amp; Limousines" panose="020B0502020202020204" pitchFamily="34" charset="0"/>
              </a:rPr>
              <a:t>ONE of the </a:t>
            </a:r>
            <a:r>
              <a:rPr lang="fr-BE" sz="7200" dirty="0" err="1">
                <a:solidFill>
                  <a:srgbClr val="002060"/>
                </a:solidFill>
                <a:latin typeface="Champagne &amp; Limousines" panose="020B0502020202020204" pitchFamily="34" charset="0"/>
                <a:ea typeface="Champagne &amp; Limousines" panose="020B0502020202020204" pitchFamily="34" charset="0"/>
              </a:rPr>
              <a:t>Greatest</a:t>
            </a:r>
            <a:r>
              <a:rPr lang="fr-BE" sz="7200" dirty="0">
                <a:solidFill>
                  <a:srgbClr val="002060"/>
                </a:solidFill>
                <a:latin typeface="Champagne &amp; Limousines" panose="020B0502020202020204" pitchFamily="34" charset="0"/>
                <a:ea typeface="Champagne &amp; Limousines" panose="020B0502020202020204" pitchFamily="34" charset="0"/>
              </a:rPr>
              <a:t> </a:t>
            </a:r>
          </a:p>
          <a:p>
            <a:pPr algn="ctr"/>
            <a:r>
              <a:rPr lang="fr-BE" sz="7200" b="1" dirty="0">
                <a:solidFill>
                  <a:srgbClr val="0070C0"/>
                </a:solidFill>
                <a:latin typeface="Champagne &amp; Limousines" panose="020B0502020202020204" pitchFamily="34" charset="0"/>
                <a:ea typeface="Champagne &amp; Limousines" panose="020B0502020202020204" pitchFamily="34" charset="0"/>
              </a:rPr>
              <a:t>ASSETS</a:t>
            </a:r>
          </a:p>
          <a:p>
            <a:pPr algn="ctr"/>
            <a:r>
              <a:rPr lang="fr-BE" sz="7200" dirty="0">
                <a:solidFill>
                  <a:srgbClr val="002060"/>
                </a:solidFill>
                <a:latin typeface="Champagne &amp; Limousines" panose="020B0502020202020204" pitchFamily="34" charset="0"/>
                <a:ea typeface="Champagne &amp; Limousines" panose="020B0502020202020204" pitchFamily="34" charset="0"/>
              </a:rPr>
              <a:t>In sales </a:t>
            </a:r>
            <a:r>
              <a:rPr lang="fr-BE" sz="7200" dirty="0" err="1">
                <a:solidFill>
                  <a:srgbClr val="002060"/>
                </a:solidFill>
                <a:latin typeface="Champagne &amp; Limousines" panose="020B0502020202020204" pitchFamily="34" charset="0"/>
                <a:ea typeface="Champagne &amp; Limousines" panose="020B0502020202020204" pitchFamily="34" charset="0"/>
              </a:rPr>
              <a:t>is</a:t>
            </a:r>
            <a:r>
              <a:rPr lang="fr-BE" sz="7200" dirty="0">
                <a:solidFill>
                  <a:srgbClr val="002060"/>
                </a:solidFill>
                <a:latin typeface="Champagne &amp; Limousines" panose="020B0502020202020204" pitchFamily="34" charset="0"/>
                <a:ea typeface="Champagne &amp; Limousines" panose="020B0502020202020204" pitchFamily="34" charset="0"/>
              </a:rPr>
              <a:t> </a:t>
            </a:r>
          </a:p>
          <a:p>
            <a:pPr algn="ctr"/>
            <a:r>
              <a:rPr lang="fr-BE" sz="7200" dirty="0" err="1">
                <a:solidFill>
                  <a:srgbClr val="002060"/>
                </a:solidFill>
                <a:latin typeface="Champagne &amp; Limousines" panose="020B0502020202020204" pitchFamily="34" charset="0"/>
                <a:ea typeface="Champagne &amp; Limousines" panose="020B0502020202020204" pitchFamily="34" charset="0"/>
              </a:rPr>
              <a:t>Having</a:t>
            </a:r>
            <a:endParaRPr lang="fr-BE" sz="7200" dirty="0">
              <a:solidFill>
                <a:srgbClr val="002060"/>
              </a:solidFill>
              <a:latin typeface="Champagne &amp; Limousines" panose="020B0502020202020204" pitchFamily="34" charset="0"/>
              <a:ea typeface="Champagne &amp; Limousines" panose="020B0502020202020204" pitchFamily="34" charset="0"/>
            </a:endParaRPr>
          </a:p>
          <a:p>
            <a:pPr algn="ctr"/>
            <a:r>
              <a:rPr lang="fr-BE" sz="7200" b="1" dirty="0">
                <a:solidFill>
                  <a:srgbClr val="0070C0"/>
                </a:solidFill>
                <a:latin typeface="Champagne &amp; Limousines" panose="020B0502020202020204" pitchFamily="34" charset="0"/>
                <a:ea typeface="Champagne &amp; Limousines" panose="020B0502020202020204" pitchFamily="34" charset="0"/>
              </a:rPr>
              <a:t>CONFIDENCE</a:t>
            </a:r>
            <a:r>
              <a:rPr lang="fr-BE" sz="7200" dirty="0">
                <a:solidFill>
                  <a:srgbClr val="002060"/>
                </a:solidFill>
                <a:latin typeface="Champagne &amp; Limousines" panose="020B0502020202020204" pitchFamily="34" charset="0"/>
                <a:ea typeface="Champagne &amp; Limousines" panose="020B0502020202020204" pitchFamily="34" charset="0"/>
              </a:rPr>
              <a:t> </a:t>
            </a:r>
            <a:endParaRPr lang="fr-BE" sz="7200" dirty="0">
              <a:solidFill>
                <a:srgbClr val="002060"/>
              </a:solidFill>
              <a:effectLst/>
              <a:latin typeface="Champagne &amp; Limousines" panose="020B0502020202020204" pitchFamily="34" charset="0"/>
              <a:ea typeface="Champagne &amp; Limousines" panose="020B0502020202020204" pitchFamily="34" charset="0"/>
            </a:endParaRPr>
          </a:p>
        </p:txBody>
      </p:sp>
    </p:spTree>
    <p:extLst>
      <p:ext uri="{BB962C8B-B14F-4D97-AF65-F5344CB8AC3E}">
        <p14:creationId xmlns:p14="http://schemas.microsoft.com/office/powerpoint/2010/main" val="4088899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AF834A-5A2B-4A25-AA68-C05A78D97F36}"/>
              </a:ext>
            </a:extLst>
          </p:cNvPr>
          <p:cNvSpPr/>
          <p:nvPr/>
        </p:nvSpPr>
        <p:spPr>
          <a:xfrm>
            <a:off x="-237067" y="3335729"/>
            <a:ext cx="2997197" cy="10380271"/>
          </a:xfrm>
          <a:prstGeom prst="rect">
            <a:avLst/>
          </a:prstGeom>
          <a:solidFill>
            <a:srgbClr val="9AC9D9"/>
          </a:solidFill>
          <a:ln>
            <a:solidFill>
              <a:srgbClr val="9AC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a:extLst>
              <a:ext uri="{FF2B5EF4-FFF2-40B4-BE49-F238E27FC236}">
                <a16:creationId xmlns:a16="http://schemas.microsoft.com/office/drawing/2014/main" id="{E13FFD17-CE8F-4EA7-89BC-B1F6836EF315}"/>
              </a:ext>
            </a:extLst>
          </p:cNvPr>
          <p:cNvSpPr/>
          <p:nvPr/>
        </p:nvSpPr>
        <p:spPr>
          <a:xfrm>
            <a:off x="21149734" y="3335728"/>
            <a:ext cx="3227918" cy="10380271"/>
          </a:xfrm>
          <a:prstGeom prst="rect">
            <a:avLst/>
          </a:prstGeom>
          <a:solidFill>
            <a:srgbClr val="73ADC1"/>
          </a:solidFill>
          <a:ln>
            <a:solidFill>
              <a:srgbClr val="9AC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026" name="Picture 2" descr="Sales pitch">
            <a:extLst>
              <a:ext uri="{FF2B5EF4-FFF2-40B4-BE49-F238E27FC236}">
                <a16:creationId xmlns:a16="http://schemas.microsoft.com/office/drawing/2014/main" id="{9E0DA23D-6B6E-4FE3-9916-A6ED74457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0130" y="1808512"/>
            <a:ext cx="18558936" cy="11907488"/>
          </a:xfrm>
          <a:prstGeom prst="rect">
            <a:avLst/>
          </a:prstGeom>
          <a:noFill/>
          <a:extLst>
            <a:ext uri="{909E8E84-426E-40DD-AFC4-6F175D3DCCD1}">
              <a14:hiddenFill xmlns:a14="http://schemas.microsoft.com/office/drawing/2010/main">
                <a:solidFill>
                  <a:srgbClr val="FFFFFF"/>
                </a:solidFill>
              </a14:hiddenFill>
            </a:ext>
          </a:extLst>
        </p:spPr>
      </p:pic>
      <p:pic>
        <p:nvPicPr>
          <p:cNvPr id="5" name="Espace réservé du contenu 12">
            <a:extLst>
              <a:ext uri="{FF2B5EF4-FFF2-40B4-BE49-F238E27FC236}">
                <a16:creationId xmlns:a16="http://schemas.microsoft.com/office/drawing/2014/main" id="{AF9BC4FF-8449-843C-99CD-95B142396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377651" cy="4059004"/>
          </a:xfrm>
          <a:prstGeom prst="rect">
            <a:avLst/>
          </a:prstGeom>
        </p:spPr>
      </p:pic>
      <p:sp>
        <p:nvSpPr>
          <p:cNvPr id="8" name="Freeform 27">
            <a:extLst>
              <a:ext uri="{FF2B5EF4-FFF2-40B4-BE49-F238E27FC236}">
                <a16:creationId xmlns:a16="http://schemas.microsoft.com/office/drawing/2014/main" id="{B23BD214-E567-EB6E-A98E-0EAE09D0BBBD}"/>
              </a:ext>
            </a:extLst>
          </p:cNvPr>
          <p:cNvSpPr>
            <a:spLocks noChangeAspect="1" noChangeArrowheads="1"/>
          </p:cNvSpPr>
          <p:nvPr/>
        </p:nvSpPr>
        <p:spPr bwMode="auto">
          <a:xfrm rot="5400000">
            <a:off x="-407486" y="3535094"/>
            <a:ext cx="1862786" cy="1047819"/>
          </a:xfrm>
          <a:custGeom>
            <a:avLst/>
            <a:gdLst>
              <a:gd name="T0" fmla="*/ 1305 w 2610"/>
              <a:gd name="T1" fmla="*/ 0 h 1470"/>
              <a:gd name="T2" fmla="*/ 1305 w 2610"/>
              <a:gd name="T3" fmla="*/ 0 h 1470"/>
              <a:gd name="T4" fmla="*/ 1305 w 2610"/>
              <a:gd name="T5" fmla="*/ 0 h 1470"/>
              <a:gd name="T6" fmla="*/ 0 w 2610"/>
              <a:gd name="T7" fmla="*/ 1305 h 1470"/>
              <a:gd name="T8" fmla="*/ 0 w 2610"/>
              <a:gd name="T9" fmla="*/ 1469 h 1470"/>
              <a:gd name="T10" fmla="*/ 2609 w 2610"/>
              <a:gd name="T11" fmla="*/ 1469 h 1470"/>
              <a:gd name="T12" fmla="*/ 2609 w 2610"/>
              <a:gd name="T13" fmla="*/ 1305 h 1470"/>
              <a:gd name="T14" fmla="*/ 2609 w 2610"/>
              <a:gd name="T15" fmla="*/ 1305 h 1470"/>
              <a:gd name="T16" fmla="*/ 1305 w 2610"/>
              <a:gd name="T17" fmla="*/ 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0" h="1470">
                <a:moveTo>
                  <a:pt x="1305" y="0"/>
                </a:moveTo>
                <a:lnTo>
                  <a:pt x="1305" y="0"/>
                </a:lnTo>
                <a:lnTo>
                  <a:pt x="1305" y="0"/>
                </a:lnTo>
                <a:cubicBezTo>
                  <a:pt x="584" y="0"/>
                  <a:pt x="0" y="584"/>
                  <a:pt x="0" y="1305"/>
                </a:cubicBezTo>
                <a:lnTo>
                  <a:pt x="0" y="1469"/>
                </a:lnTo>
                <a:lnTo>
                  <a:pt x="2609" y="1469"/>
                </a:lnTo>
                <a:lnTo>
                  <a:pt x="2609" y="1305"/>
                </a:lnTo>
                <a:lnTo>
                  <a:pt x="2609" y="1305"/>
                </a:lnTo>
                <a:cubicBezTo>
                  <a:pt x="2609" y="584"/>
                  <a:pt x="2025" y="0"/>
                  <a:pt x="1305" y="0"/>
                </a:cubicBezTo>
              </a:path>
            </a:pathLst>
          </a:custGeom>
          <a:solidFill>
            <a:schemeClr val="accent1"/>
          </a:solidFill>
          <a:ln>
            <a:noFill/>
          </a:ln>
          <a:effectLst/>
        </p:spPr>
        <p:txBody>
          <a:bodyPr wrap="none" anchor="ctr"/>
          <a:lstStyle/>
          <a:p>
            <a:pPr algn="ctr"/>
            <a:endParaRPr lang="en-US" sz="4300" b="1" dirty="0">
              <a:solidFill>
                <a:schemeClr val="bg1"/>
              </a:solidFill>
              <a:latin typeface="Montserrat" panose="00000500000000000000" pitchFamily="2" charset="0"/>
            </a:endParaRPr>
          </a:p>
        </p:txBody>
      </p:sp>
      <p:sp>
        <p:nvSpPr>
          <p:cNvPr id="2" name="ZoneTexte 1">
            <a:extLst>
              <a:ext uri="{FF2B5EF4-FFF2-40B4-BE49-F238E27FC236}">
                <a16:creationId xmlns:a16="http://schemas.microsoft.com/office/drawing/2014/main" id="{F9B193F8-2C25-9E43-97CC-22818901BE42}"/>
              </a:ext>
            </a:extLst>
          </p:cNvPr>
          <p:cNvSpPr txBox="1"/>
          <p:nvPr/>
        </p:nvSpPr>
        <p:spPr>
          <a:xfrm>
            <a:off x="2249061" y="2612454"/>
            <a:ext cx="13157200" cy="1446550"/>
          </a:xfrm>
          <a:prstGeom prst="rect">
            <a:avLst/>
          </a:prstGeom>
          <a:noFill/>
        </p:spPr>
        <p:txBody>
          <a:bodyPr wrap="square" rtlCol="0">
            <a:spAutoFit/>
          </a:bodyPr>
          <a:lstStyle/>
          <a:p>
            <a:r>
              <a:rPr lang="fr-BE" sz="8800" b="1" dirty="0">
                <a:solidFill>
                  <a:srgbClr val="F2A654"/>
                </a:solidFill>
              </a:rPr>
              <a:t>Sales Pitch </a:t>
            </a:r>
            <a:r>
              <a:rPr lang="fr-BE" sz="8800" b="1" dirty="0" err="1">
                <a:solidFill>
                  <a:schemeClr val="bg1"/>
                </a:solidFill>
              </a:rPr>
              <a:t>Strategy</a:t>
            </a:r>
            <a:endParaRPr lang="fr-BE" sz="8800" b="1" dirty="0">
              <a:solidFill>
                <a:schemeClr val="bg1"/>
              </a:solidFill>
            </a:endParaRPr>
          </a:p>
        </p:txBody>
      </p:sp>
    </p:spTree>
    <p:extLst>
      <p:ext uri="{BB962C8B-B14F-4D97-AF65-F5344CB8AC3E}">
        <p14:creationId xmlns:p14="http://schemas.microsoft.com/office/powerpoint/2010/main" val="2066243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12">
            <a:extLst>
              <a:ext uri="{FF2B5EF4-FFF2-40B4-BE49-F238E27FC236}">
                <a16:creationId xmlns:a16="http://schemas.microsoft.com/office/drawing/2014/main" id="{AF9BC4FF-8449-843C-99CD-95B142396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4377651" cy="6094410"/>
          </a:xfrm>
          <a:prstGeom prst="rect">
            <a:avLst/>
          </a:prstGeom>
        </p:spPr>
      </p:pic>
      <p:sp>
        <p:nvSpPr>
          <p:cNvPr id="8" name="Freeform 27">
            <a:extLst>
              <a:ext uri="{FF2B5EF4-FFF2-40B4-BE49-F238E27FC236}">
                <a16:creationId xmlns:a16="http://schemas.microsoft.com/office/drawing/2014/main" id="{B23BD214-E567-EB6E-A98E-0EAE09D0BBBD}"/>
              </a:ext>
            </a:extLst>
          </p:cNvPr>
          <p:cNvSpPr>
            <a:spLocks noChangeAspect="1" noChangeArrowheads="1"/>
          </p:cNvSpPr>
          <p:nvPr/>
        </p:nvSpPr>
        <p:spPr bwMode="auto">
          <a:xfrm rot="5400000">
            <a:off x="-407485" y="5570501"/>
            <a:ext cx="1862786" cy="1047819"/>
          </a:xfrm>
          <a:custGeom>
            <a:avLst/>
            <a:gdLst>
              <a:gd name="T0" fmla="*/ 1305 w 2610"/>
              <a:gd name="T1" fmla="*/ 0 h 1470"/>
              <a:gd name="T2" fmla="*/ 1305 w 2610"/>
              <a:gd name="T3" fmla="*/ 0 h 1470"/>
              <a:gd name="T4" fmla="*/ 1305 w 2610"/>
              <a:gd name="T5" fmla="*/ 0 h 1470"/>
              <a:gd name="T6" fmla="*/ 0 w 2610"/>
              <a:gd name="T7" fmla="*/ 1305 h 1470"/>
              <a:gd name="T8" fmla="*/ 0 w 2610"/>
              <a:gd name="T9" fmla="*/ 1469 h 1470"/>
              <a:gd name="T10" fmla="*/ 2609 w 2610"/>
              <a:gd name="T11" fmla="*/ 1469 h 1470"/>
              <a:gd name="T12" fmla="*/ 2609 w 2610"/>
              <a:gd name="T13" fmla="*/ 1305 h 1470"/>
              <a:gd name="T14" fmla="*/ 2609 w 2610"/>
              <a:gd name="T15" fmla="*/ 1305 h 1470"/>
              <a:gd name="T16" fmla="*/ 1305 w 2610"/>
              <a:gd name="T17" fmla="*/ 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0" h="1470">
                <a:moveTo>
                  <a:pt x="1305" y="0"/>
                </a:moveTo>
                <a:lnTo>
                  <a:pt x="1305" y="0"/>
                </a:lnTo>
                <a:lnTo>
                  <a:pt x="1305" y="0"/>
                </a:lnTo>
                <a:cubicBezTo>
                  <a:pt x="584" y="0"/>
                  <a:pt x="0" y="584"/>
                  <a:pt x="0" y="1305"/>
                </a:cubicBezTo>
                <a:lnTo>
                  <a:pt x="0" y="1469"/>
                </a:lnTo>
                <a:lnTo>
                  <a:pt x="2609" y="1469"/>
                </a:lnTo>
                <a:lnTo>
                  <a:pt x="2609" y="1305"/>
                </a:lnTo>
                <a:lnTo>
                  <a:pt x="2609" y="1305"/>
                </a:lnTo>
                <a:cubicBezTo>
                  <a:pt x="2609" y="584"/>
                  <a:pt x="2025" y="0"/>
                  <a:pt x="1305" y="0"/>
                </a:cubicBezTo>
              </a:path>
            </a:pathLst>
          </a:custGeom>
          <a:solidFill>
            <a:schemeClr val="accent1"/>
          </a:solidFill>
          <a:ln>
            <a:noFill/>
          </a:ln>
          <a:effectLst/>
        </p:spPr>
        <p:txBody>
          <a:bodyPr wrap="none" anchor="ctr"/>
          <a:lstStyle/>
          <a:p>
            <a:pPr algn="ctr"/>
            <a:endParaRPr lang="en-US" sz="4300" b="1" dirty="0">
              <a:solidFill>
                <a:schemeClr val="bg1"/>
              </a:solidFill>
              <a:latin typeface="Montserrat" panose="00000500000000000000" pitchFamily="2" charset="0"/>
            </a:endParaRPr>
          </a:p>
        </p:txBody>
      </p:sp>
      <p:sp>
        <p:nvSpPr>
          <p:cNvPr id="3" name="ZoneTexte 2">
            <a:extLst>
              <a:ext uri="{FF2B5EF4-FFF2-40B4-BE49-F238E27FC236}">
                <a16:creationId xmlns:a16="http://schemas.microsoft.com/office/drawing/2014/main" id="{3A84131B-7F17-2203-33DB-F5E6A223F13D}"/>
              </a:ext>
            </a:extLst>
          </p:cNvPr>
          <p:cNvSpPr txBox="1"/>
          <p:nvPr/>
        </p:nvSpPr>
        <p:spPr>
          <a:xfrm>
            <a:off x="3737658" y="3361014"/>
            <a:ext cx="17081623" cy="566886"/>
          </a:xfrm>
          <a:prstGeom prst="rect">
            <a:avLst/>
          </a:prstGeom>
          <a:noFill/>
        </p:spPr>
        <p:txBody>
          <a:bodyPr wrap="square" rtlCol="0">
            <a:spAutoFit/>
          </a:bodyPr>
          <a:lstStyle/>
          <a:p>
            <a:pPr algn="ctr">
              <a:lnSpc>
                <a:spcPts val="2400"/>
              </a:lnSpc>
            </a:pPr>
            <a:r>
              <a:rPr lang="fr-BE" sz="7200" b="1" dirty="0">
                <a:solidFill>
                  <a:schemeClr val="bg1"/>
                </a:solidFill>
                <a:latin typeface="Champagne &amp; Limousines" panose="020B0502020202020204" pitchFamily="34" charset="0"/>
                <a:ea typeface="Champagne &amp; Limousines" panose="020B0502020202020204" pitchFamily="34" charset="0"/>
              </a:rPr>
              <a:t>HAVE THE POSITIVE MINDSET</a:t>
            </a:r>
            <a:endParaRPr lang="fr-BE" sz="7200" b="1" dirty="0">
              <a:solidFill>
                <a:schemeClr val="bg1"/>
              </a:solidFill>
              <a:effectLst/>
              <a:latin typeface="Champagne &amp; Limousines" panose="020B0502020202020204" pitchFamily="34" charset="0"/>
              <a:ea typeface="Champagne &amp; Limousines" panose="020B0502020202020204" pitchFamily="34" charset="0"/>
            </a:endParaRPr>
          </a:p>
        </p:txBody>
      </p:sp>
      <p:sp>
        <p:nvSpPr>
          <p:cNvPr id="6" name="Rectangle: Rounded Corners 5">
            <a:extLst>
              <a:ext uri="{FF2B5EF4-FFF2-40B4-BE49-F238E27FC236}">
                <a16:creationId xmlns:a16="http://schemas.microsoft.com/office/drawing/2014/main" id="{D2B7D268-BD95-483F-AE13-DCA1DC750024}"/>
              </a:ext>
            </a:extLst>
          </p:cNvPr>
          <p:cNvSpPr/>
          <p:nvPr/>
        </p:nvSpPr>
        <p:spPr>
          <a:xfrm>
            <a:off x="11072191" y="5758804"/>
            <a:ext cx="10157791" cy="1862787"/>
          </a:xfrm>
          <a:prstGeom prst="roundRect">
            <a:avLst>
              <a:gd name="adj" fmla="val 50000"/>
            </a:avLst>
          </a:prstGeom>
          <a:solidFill>
            <a:srgbClr val="C1D3D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Rounded Corners 6">
            <a:extLst>
              <a:ext uri="{FF2B5EF4-FFF2-40B4-BE49-F238E27FC236}">
                <a16:creationId xmlns:a16="http://schemas.microsoft.com/office/drawing/2014/main" id="{85F52EAE-FEED-49FD-B5C8-79C746FE3561}"/>
              </a:ext>
            </a:extLst>
          </p:cNvPr>
          <p:cNvSpPr/>
          <p:nvPr/>
        </p:nvSpPr>
        <p:spPr>
          <a:xfrm>
            <a:off x="10409582" y="8292945"/>
            <a:ext cx="10157791" cy="1862787"/>
          </a:xfrm>
          <a:prstGeom prst="roundRect">
            <a:avLst>
              <a:gd name="adj" fmla="val 50000"/>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Rounded Corners 8">
            <a:extLst>
              <a:ext uri="{FF2B5EF4-FFF2-40B4-BE49-F238E27FC236}">
                <a16:creationId xmlns:a16="http://schemas.microsoft.com/office/drawing/2014/main" id="{4DFE1B19-A9A7-4D90-87C6-F666725086C2}"/>
              </a:ext>
            </a:extLst>
          </p:cNvPr>
          <p:cNvSpPr/>
          <p:nvPr/>
        </p:nvSpPr>
        <p:spPr>
          <a:xfrm>
            <a:off x="9753599" y="10921820"/>
            <a:ext cx="10157791" cy="1862787"/>
          </a:xfrm>
          <a:prstGeom prst="roundRect">
            <a:avLst>
              <a:gd name="adj" fmla="val 50000"/>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TextBox 9">
            <a:extLst>
              <a:ext uri="{FF2B5EF4-FFF2-40B4-BE49-F238E27FC236}">
                <a16:creationId xmlns:a16="http://schemas.microsoft.com/office/drawing/2014/main" id="{63C3C4B4-9217-4C3F-B62D-6F8D4C2A025F}"/>
              </a:ext>
            </a:extLst>
          </p:cNvPr>
          <p:cNvSpPr txBox="1"/>
          <p:nvPr/>
        </p:nvSpPr>
        <p:spPr>
          <a:xfrm>
            <a:off x="12844808" y="6321286"/>
            <a:ext cx="8802618" cy="769441"/>
          </a:xfrm>
          <a:prstGeom prst="rect">
            <a:avLst/>
          </a:prstGeom>
          <a:noFill/>
        </p:spPr>
        <p:txBody>
          <a:bodyPr wrap="square" rtlCol="0">
            <a:spAutoFit/>
          </a:bodyPr>
          <a:lstStyle/>
          <a:p>
            <a:r>
              <a:rPr lang="fr-BE" sz="4400" b="1" i="1" dirty="0"/>
              <a:t>FAITH AND CONFIDENCE</a:t>
            </a:r>
          </a:p>
        </p:txBody>
      </p:sp>
      <p:sp>
        <p:nvSpPr>
          <p:cNvPr id="11" name="TextBox 10">
            <a:extLst>
              <a:ext uri="{FF2B5EF4-FFF2-40B4-BE49-F238E27FC236}">
                <a16:creationId xmlns:a16="http://schemas.microsoft.com/office/drawing/2014/main" id="{F28990DE-07D3-4A5E-88D6-1C3BC986000A}"/>
              </a:ext>
            </a:extLst>
          </p:cNvPr>
          <p:cNvSpPr txBox="1"/>
          <p:nvPr/>
        </p:nvSpPr>
        <p:spPr>
          <a:xfrm>
            <a:off x="12188825" y="8839617"/>
            <a:ext cx="8802618" cy="769441"/>
          </a:xfrm>
          <a:prstGeom prst="rect">
            <a:avLst/>
          </a:prstGeom>
          <a:noFill/>
        </p:spPr>
        <p:txBody>
          <a:bodyPr wrap="square" rtlCol="0">
            <a:spAutoFit/>
          </a:bodyPr>
          <a:lstStyle/>
          <a:p>
            <a:r>
              <a:rPr lang="fr-BE" sz="4400" b="1" i="1" dirty="0"/>
              <a:t>PRODUCT KNOWLEDGE </a:t>
            </a:r>
          </a:p>
        </p:txBody>
      </p:sp>
      <p:sp>
        <p:nvSpPr>
          <p:cNvPr id="12" name="TextBox 11">
            <a:extLst>
              <a:ext uri="{FF2B5EF4-FFF2-40B4-BE49-F238E27FC236}">
                <a16:creationId xmlns:a16="http://schemas.microsoft.com/office/drawing/2014/main" id="{7B577A54-C7F1-4EFE-ACE7-13CD180CE0E5}"/>
              </a:ext>
            </a:extLst>
          </p:cNvPr>
          <p:cNvSpPr txBox="1"/>
          <p:nvPr/>
        </p:nvSpPr>
        <p:spPr>
          <a:xfrm>
            <a:off x="11446704" y="11468492"/>
            <a:ext cx="8802618" cy="769441"/>
          </a:xfrm>
          <a:prstGeom prst="rect">
            <a:avLst/>
          </a:prstGeom>
          <a:noFill/>
        </p:spPr>
        <p:txBody>
          <a:bodyPr wrap="square" rtlCol="0">
            <a:spAutoFit/>
          </a:bodyPr>
          <a:lstStyle/>
          <a:p>
            <a:r>
              <a:rPr lang="fr-BE" sz="4400" b="1" i="1" dirty="0"/>
              <a:t>KNOW YOUR F------ PROSPECT </a:t>
            </a:r>
          </a:p>
        </p:txBody>
      </p:sp>
    </p:spTree>
    <p:extLst>
      <p:ext uri="{BB962C8B-B14F-4D97-AF65-F5344CB8AC3E}">
        <p14:creationId xmlns:p14="http://schemas.microsoft.com/office/powerpoint/2010/main" val="1875716830"/>
      </p:ext>
    </p:extLst>
  </p:cSld>
  <p:clrMapOvr>
    <a:masterClrMapping/>
  </p:clrMapOvr>
</p:sld>
</file>

<file path=ppt/theme/theme1.xml><?xml version="1.0" encoding="utf-8"?>
<a:theme xmlns:a="http://schemas.openxmlformats.org/drawingml/2006/main" name="Office Theme 2013 - 2022">
  <a:themeElements>
    <a:clrScheme name="01 Modern Digital Marketing Plan Template">
      <a:dk1>
        <a:srgbClr val="131B29"/>
      </a:dk1>
      <a:lt1>
        <a:srgbClr val="FFFFFF"/>
      </a:lt1>
      <a:dk2>
        <a:srgbClr val="2243E6"/>
      </a:dk2>
      <a:lt2>
        <a:srgbClr val="F5F6F5"/>
      </a:lt2>
      <a:accent1>
        <a:srgbClr val="F2A654"/>
      </a:accent1>
      <a:accent2>
        <a:srgbClr val="D9479C"/>
      </a:accent2>
      <a:accent3>
        <a:srgbClr val="2243E6"/>
      </a:accent3>
      <a:accent4>
        <a:srgbClr val="954EEE"/>
      </a:accent4>
      <a:accent5>
        <a:srgbClr val="42DF9D"/>
      </a:accent5>
      <a:accent6>
        <a:srgbClr val="41ACF7"/>
      </a:accent6>
      <a:hlink>
        <a:srgbClr val="41ACF7"/>
      </a:hlink>
      <a:folHlink>
        <a:srgbClr val="BC3D8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3233</TotalTime>
  <Words>1056</Words>
  <Application>Microsoft Office PowerPoint</Application>
  <PresentationFormat>Custom</PresentationFormat>
  <Paragraphs>216</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Century Gothic</vt:lpstr>
      <vt:lpstr>Champagne &amp; Limousines</vt:lpstr>
      <vt:lpstr>Courier New</vt:lpstr>
      <vt:lpstr>Montserrat</vt:lpstr>
      <vt:lpstr>Office Theme 2013 - 2022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dc:title>
  <dc:subject>Templates</dc:subject>
  <dc:creator>Isabella Moncada</dc:creator>
  <cp:keywords/>
  <dc:description/>
  <cp:lastModifiedBy>ALEX</cp:lastModifiedBy>
  <cp:revision>10283</cp:revision>
  <cp:lastPrinted>2019-09-18T23:04:43Z</cp:lastPrinted>
  <dcterms:created xsi:type="dcterms:W3CDTF">2014-11-12T21:47:38Z</dcterms:created>
  <dcterms:modified xsi:type="dcterms:W3CDTF">2023-10-20T06:28:12Z</dcterms:modified>
  <cp:category/>
</cp:coreProperties>
</file>